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587" r:id="rId5"/>
    <p:sldId id="573" r:id="rId6"/>
    <p:sldId id="569" r:id="rId7"/>
    <p:sldId id="588" r:id="rId8"/>
    <p:sldId id="1658" r:id="rId9"/>
    <p:sldId id="589" r:id="rId10"/>
    <p:sldId id="1664" r:id="rId11"/>
    <p:sldId id="594" r:id="rId12"/>
    <p:sldId id="595" r:id="rId13"/>
    <p:sldId id="1662" r:id="rId14"/>
    <p:sldId id="580" r:id="rId15"/>
    <p:sldId id="1656" r:id="rId16"/>
    <p:sldId id="308" r:id="rId17"/>
    <p:sldId id="596" r:id="rId18"/>
    <p:sldId id="590" r:id="rId19"/>
    <p:sldId id="1655" r:id="rId20"/>
    <p:sldId id="600" r:id="rId21"/>
    <p:sldId id="591" r:id="rId22"/>
    <p:sldId id="599" r:id="rId23"/>
    <p:sldId id="585" r:id="rId24"/>
    <p:sldId id="310" r:id="rId25"/>
    <p:sldId id="1665" r:id="rId26"/>
    <p:sldId id="1666" r:id="rId27"/>
    <p:sldId id="584" r:id="rId28"/>
    <p:sldId id="565" r:id="rId29"/>
    <p:sldId id="566" r:id="rId30"/>
    <p:sldId id="567" r:id="rId31"/>
    <p:sldId id="581" r:id="rId32"/>
    <p:sldId id="1663" r:id="rId33"/>
    <p:sldId id="1659" r:id="rId34"/>
    <p:sldId id="1660" r:id="rId35"/>
    <p:sldId id="598" r:id="rId36"/>
    <p:sldId id="597" r:id="rId37"/>
    <p:sldId id="592" r:id="rId38"/>
    <p:sldId id="258" r:id="rId39"/>
    <p:sldId id="601" r:id="rId40"/>
    <p:sldId id="593" r:id="rId41"/>
    <p:sldId id="1654" r:id="rId42"/>
    <p:sldId id="1657" r:id="rId43"/>
  </p:sldIdLst>
  <p:sldSz cx="12192000" cy="6858000"/>
  <p:notesSz cx="6669088" cy="99187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10" userDrawn="1">
          <p15:clr>
            <a:srgbClr val="A4A3A4"/>
          </p15:clr>
        </p15:guide>
        <p15:guide id="3" orient="horz" pos="1026" userDrawn="1">
          <p15:clr>
            <a:srgbClr val="A4A3A4"/>
          </p15:clr>
        </p15:guide>
        <p15:guide id="4" orient="horz" pos="3702" userDrawn="1">
          <p15:clr>
            <a:srgbClr val="A4A3A4"/>
          </p15:clr>
        </p15:guide>
        <p15:guide id="5" pos="3840" userDrawn="1">
          <p15:clr>
            <a:srgbClr val="A4A3A4"/>
          </p15:clr>
        </p15:guide>
        <p15:guide id="6" pos="69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C"/>
    <a:srgbClr val="89B9E4"/>
    <a:srgbClr val="E2BEF1"/>
    <a:srgbClr val="06C7FA"/>
    <a:srgbClr val="EEEBB1"/>
    <a:srgbClr val="CAF3C9"/>
    <a:srgbClr val="D7BE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94660"/>
  </p:normalViewPr>
  <p:slideViewPr>
    <p:cSldViewPr snapToGrid="0">
      <p:cViewPr varScale="1">
        <p:scale>
          <a:sx n="79" d="100"/>
          <a:sy n="79" d="100"/>
        </p:scale>
        <p:origin x="422" y="72"/>
      </p:cViewPr>
      <p:guideLst>
        <p:guide pos="710"/>
        <p:guide orient="horz" pos="1026"/>
        <p:guide orient="horz" pos="3702"/>
        <p:guide pos="3840"/>
        <p:guide pos="6970"/>
      </p:guideLst>
    </p:cSldViewPr>
  </p:slideViewPr>
  <p:notesTextViewPr>
    <p:cViewPr>
      <p:scale>
        <a:sx n="1" d="1"/>
        <a:sy n="1" d="1"/>
      </p:scale>
      <p:origin x="0" y="0"/>
    </p:cViewPr>
  </p:notesTextViewPr>
  <p:sorterViewPr>
    <p:cViewPr>
      <p:scale>
        <a:sx n="100" d="100"/>
        <a:sy n="100" d="100"/>
      </p:scale>
      <p:origin x="0" y="-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a:lnSpc>
              <a:spcPct val="100000"/>
            </a:lnSpc>
            <a:defRPr cap="all"/>
          </a:pPr>
          <a:r>
            <a:rPr lang="es-ES" noProof="0" dirty="0">
              <a:solidFill>
                <a:srgbClr val="0070C0"/>
              </a:solidFill>
            </a:rPr>
            <a:t>Sostenibilidad ambiental</a:t>
          </a:r>
        </a:p>
        <a:p>
          <a:pPr>
            <a:lnSpc>
              <a:spcPct val="100000"/>
            </a:lnSpc>
            <a:defRPr cap="all"/>
          </a:pPr>
          <a:r>
            <a:rPr lang="es-ES" noProof="0" dirty="0">
              <a:solidFill>
                <a:srgbClr val="0070C0"/>
              </a:solidFill>
            </a:rPr>
            <a:t>(</a:t>
          </a:r>
          <a:r>
            <a:rPr lang="es-ES" noProof="0" dirty="0" err="1">
              <a:solidFill>
                <a:srgbClr val="0070C0"/>
              </a:solidFill>
            </a:rPr>
            <a:t>Carbon</a:t>
          </a:r>
          <a:r>
            <a:rPr lang="es-ES" noProof="0" dirty="0">
              <a:solidFill>
                <a:srgbClr val="0070C0"/>
              </a:solidFill>
            </a:rPr>
            <a:t> neutral)</a:t>
          </a:r>
        </a:p>
      </dgm:t>
    </dgm:pt>
    <dgm:pt modelId="{CAD7EF86-FB23-41F6-BF42-040B36DEFDB1}" type="parTrans" cxnId="{C7AD8469-3C68-4AF9-AB82-79B0043AA120}">
      <dgm:prSet/>
      <dgm:spPr/>
      <dgm:t>
        <a:bodyPr rtlCol="0"/>
        <a:lstStyle/>
        <a:p>
          <a:pPr rtl="0"/>
          <a:endParaRPr lang="es-ES" noProof="0"/>
        </a:p>
      </dgm:t>
    </dgm:pt>
    <dgm:pt modelId="{5B62599A-5C9B-48E7-896E-EA782AC60C8B}" type="sibTrans" cxnId="{C7AD8469-3C68-4AF9-AB82-79B0043AA120}">
      <dgm:prSet/>
      <dgm:spPr/>
      <dgm:t>
        <a:bodyPr rtlCol="0"/>
        <a:lstStyle/>
        <a:p>
          <a:pPr rtl="0"/>
          <a:endParaRPr lang="es-ES" noProof="0"/>
        </a:p>
      </dgm:t>
    </dgm:pt>
    <dgm:pt modelId="{1C383F32-22E8-4F62-A3E0-BDC3D5F48992}">
      <dgm:prSet/>
      <dgm:spPr/>
      <dgm:t>
        <a:bodyPr rtlCol="0"/>
        <a:lstStyle/>
        <a:p>
          <a:pPr>
            <a:lnSpc>
              <a:spcPct val="100000"/>
            </a:lnSpc>
            <a:defRPr cap="all"/>
          </a:pPr>
          <a:r>
            <a:rPr lang="es-ES" noProof="0" dirty="0">
              <a:solidFill>
                <a:srgbClr val="0070C0"/>
              </a:solidFill>
            </a:rPr>
            <a:t>Sostenibilidad económica</a:t>
          </a:r>
        </a:p>
        <a:p>
          <a:pPr>
            <a:lnSpc>
              <a:spcPct val="100000"/>
            </a:lnSpc>
            <a:defRPr cap="all"/>
          </a:pPr>
          <a:r>
            <a:rPr lang="es-ES" noProof="0" dirty="0">
              <a:solidFill>
                <a:srgbClr val="0070C0"/>
              </a:solidFill>
            </a:rPr>
            <a:t>(cadena logística)</a:t>
          </a:r>
        </a:p>
      </dgm:t>
    </dgm:pt>
    <dgm:pt modelId="{8500F72A-2C6D-4FDF-9C1D-CA691380EB0B}" type="sibTrans" cxnId="{C4CCE57E-E871-46D6-BAD5-880252C95D22}">
      <dgm:prSet/>
      <dgm:spPr/>
      <dgm:t>
        <a:bodyPr rtlCol="0"/>
        <a:lstStyle/>
        <a:p>
          <a:pPr rtl="0"/>
          <a:endParaRPr lang="es-ES" noProof="0"/>
        </a:p>
      </dgm:t>
    </dgm:pt>
    <dgm:pt modelId="{A7920A2F-3244-4159-AF04-6A1D38B7B317}" type="parTrans" cxnId="{C4CCE57E-E871-46D6-BAD5-880252C95D22}">
      <dgm:prSet/>
      <dgm:spPr/>
      <dgm:t>
        <a:bodyPr rtlCol="0"/>
        <a:lstStyle/>
        <a:p>
          <a:pPr rtl="0"/>
          <a:endParaRPr lang="es-ES" noProof="0"/>
        </a:p>
      </dgm:t>
    </dgm:pt>
    <dgm:pt modelId="{49225C73-1633-42F1-AB3B-7CB183E5F8B8}">
      <dgm:prSet/>
      <dgm:spPr/>
      <dgm:t>
        <a:bodyPr rtlCol="0"/>
        <a:lstStyle/>
        <a:p>
          <a:pPr>
            <a:lnSpc>
              <a:spcPct val="100000"/>
            </a:lnSpc>
            <a:defRPr cap="all"/>
          </a:pPr>
          <a:r>
            <a:rPr lang="es-ES" noProof="0" dirty="0">
              <a:solidFill>
                <a:srgbClr val="0070C0"/>
              </a:solidFill>
            </a:rPr>
            <a:t>Sostenibilidad social</a:t>
          </a:r>
        </a:p>
        <a:p>
          <a:pPr>
            <a:lnSpc>
              <a:spcPct val="100000"/>
            </a:lnSpc>
            <a:defRPr cap="all"/>
          </a:pPr>
          <a:r>
            <a:rPr lang="es-ES" noProof="0" dirty="0">
              <a:solidFill>
                <a:srgbClr val="0070C0"/>
              </a:solidFill>
            </a:rPr>
            <a:t>(conductores)</a:t>
          </a:r>
        </a:p>
      </dgm:t>
    </dgm:pt>
    <dgm:pt modelId="{9646853A-8964-4519-A5B1-0B7D18B2983D}" type="sibTrans" cxnId="{A9154303-8225-4248-91DC-1B0156A35F07}">
      <dgm:prSet/>
      <dgm:spPr/>
      <dgm:t>
        <a:bodyPr rtlCol="0"/>
        <a:lstStyle/>
        <a:p>
          <a:pPr rtl="0"/>
          <a:endParaRPr lang="es-ES" noProof="0"/>
        </a:p>
      </dgm:t>
    </dgm:pt>
    <dgm:pt modelId="{1A0E2090-1D4F-438A-8766-B6030CE01ADD}" type="parTrans" cxnId="{A9154303-8225-4248-91DC-1B0156A35F07}">
      <dgm:prSet/>
      <dgm:spPr/>
      <dgm:t>
        <a:bodyPr rtlCol="0"/>
        <a:lstStyle/>
        <a:p>
          <a:pPr rtl="0"/>
          <a:endParaRPr lang="es-ES" noProof="0"/>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a:solidFill>
          <a:srgbClr val="00B050"/>
        </a:solidFill>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e char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a:solidFill>
          <a:schemeClr val="accent3">
            <a:lumMod val="75000"/>
          </a:schemeClr>
        </a:solidFill>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a:solidFill>
          <a:srgbClr val="0070C0"/>
        </a:solidFill>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custScaleX="119702">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589640" y="408093"/>
          <a:ext cx="1715625" cy="1715625"/>
        </a:xfrm>
        <a:prstGeom prst="ellipse">
          <a:avLst/>
        </a:prstGeom>
        <a:solidFill>
          <a:srgbClr val="00B050"/>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955265" y="773719"/>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41203" y="2658094"/>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00100">
            <a:lnSpc>
              <a:spcPct val="100000"/>
            </a:lnSpc>
            <a:spcBef>
              <a:spcPct val="0"/>
            </a:spcBef>
            <a:spcAft>
              <a:spcPct val="35000"/>
            </a:spcAft>
            <a:buNone/>
            <a:defRPr cap="all"/>
          </a:pPr>
          <a:r>
            <a:rPr lang="es-ES" sz="1800" kern="1200" noProof="0" dirty="0">
              <a:solidFill>
                <a:srgbClr val="0070C0"/>
              </a:solidFill>
            </a:rPr>
            <a:t>Sostenibilidad ambiental</a:t>
          </a:r>
        </a:p>
        <a:p>
          <a:pPr marL="0" lvl="0" indent="0" algn="ctr" defTabSz="800100">
            <a:lnSpc>
              <a:spcPct val="100000"/>
            </a:lnSpc>
            <a:spcBef>
              <a:spcPct val="0"/>
            </a:spcBef>
            <a:spcAft>
              <a:spcPct val="35000"/>
            </a:spcAft>
            <a:buNone/>
            <a:defRPr cap="all"/>
          </a:pPr>
          <a:r>
            <a:rPr lang="es-ES" sz="1800" kern="1200" noProof="0" dirty="0">
              <a:solidFill>
                <a:srgbClr val="0070C0"/>
              </a:solidFill>
            </a:rPr>
            <a:t>(</a:t>
          </a:r>
          <a:r>
            <a:rPr lang="es-ES" sz="1800" kern="1200" noProof="0" dirty="0" err="1">
              <a:solidFill>
                <a:srgbClr val="0070C0"/>
              </a:solidFill>
            </a:rPr>
            <a:t>Carbon</a:t>
          </a:r>
          <a:r>
            <a:rPr lang="es-ES" sz="1800" kern="1200" noProof="0" dirty="0">
              <a:solidFill>
                <a:srgbClr val="0070C0"/>
              </a:solidFill>
            </a:rPr>
            <a:t> neutral)</a:t>
          </a:r>
        </a:p>
      </dsp:txBody>
      <dsp:txXfrm>
        <a:off x="41203" y="2658094"/>
        <a:ext cx="2812500" cy="720000"/>
      </dsp:txXfrm>
    </dsp:sp>
    <dsp:sp modelId="{543C18BC-1989-44B2-9862-C670C61D3452}">
      <dsp:nvSpPr>
        <dsp:cNvPr id="0" name=""/>
        <dsp:cNvSpPr/>
      </dsp:nvSpPr>
      <dsp:spPr>
        <a:xfrm>
          <a:off x="3894328" y="408093"/>
          <a:ext cx="1715625" cy="1715625"/>
        </a:xfrm>
        <a:prstGeom prst="ellipse">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259953" y="773719"/>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345890" y="2658094"/>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00100">
            <a:lnSpc>
              <a:spcPct val="100000"/>
            </a:lnSpc>
            <a:spcBef>
              <a:spcPct val="0"/>
            </a:spcBef>
            <a:spcAft>
              <a:spcPct val="35000"/>
            </a:spcAft>
            <a:buNone/>
            <a:defRPr cap="all"/>
          </a:pPr>
          <a:r>
            <a:rPr lang="es-ES" sz="1800" kern="1200" noProof="0" dirty="0">
              <a:solidFill>
                <a:srgbClr val="0070C0"/>
              </a:solidFill>
            </a:rPr>
            <a:t>Sostenibilidad social</a:t>
          </a:r>
        </a:p>
        <a:p>
          <a:pPr marL="0" lvl="0" indent="0" algn="ctr" defTabSz="800100">
            <a:lnSpc>
              <a:spcPct val="100000"/>
            </a:lnSpc>
            <a:spcBef>
              <a:spcPct val="0"/>
            </a:spcBef>
            <a:spcAft>
              <a:spcPct val="35000"/>
            </a:spcAft>
            <a:buNone/>
            <a:defRPr cap="all"/>
          </a:pPr>
          <a:r>
            <a:rPr lang="es-ES" sz="1800" kern="1200" noProof="0" dirty="0">
              <a:solidFill>
                <a:srgbClr val="0070C0"/>
              </a:solidFill>
            </a:rPr>
            <a:t>(conductores)</a:t>
          </a:r>
        </a:p>
      </dsp:txBody>
      <dsp:txXfrm>
        <a:off x="3345890" y="2658094"/>
        <a:ext cx="2812500" cy="720000"/>
      </dsp:txXfrm>
    </dsp:sp>
    <dsp:sp modelId="{5BDDFF18-9AEC-4E5E-B9AA-33D86F01A63E}">
      <dsp:nvSpPr>
        <dsp:cNvPr id="0" name=""/>
        <dsp:cNvSpPr/>
      </dsp:nvSpPr>
      <dsp:spPr>
        <a:xfrm>
          <a:off x="7476075" y="408093"/>
          <a:ext cx="1715625" cy="1715625"/>
        </a:xfrm>
        <a:prstGeom prst="ellipse">
          <a:avLst/>
        </a:prstGeom>
        <a:solidFill>
          <a:srgbClr val="0070C0"/>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7841700" y="773719"/>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6650578" y="2658094"/>
          <a:ext cx="33666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00100">
            <a:lnSpc>
              <a:spcPct val="100000"/>
            </a:lnSpc>
            <a:spcBef>
              <a:spcPct val="0"/>
            </a:spcBef>
            <a:spcAft>
              <a:spcPct val="35000"/>
            </a:spcAft>
            <a:buNone/>
            <a:defRPr cap="all"/>
          </a:pPr>
          <a:r>
            <a:rPr lang="es-ES" sz="1800" kern="1200" noProof="0" dirty="0">
              <a:solidFill>
                <a:srgbClr val="0070C0"/>
              </a:solidFill>
            </a:rPr>
            <a:t>Sostenibilidad económica</a:t>
          </a:r>
        </a:p>
        <a:p>
          <a:pPr marL="0" lvl="0" indent="0" algn="ctr" defTabSz="800100">
            <a:lnSpc>
              <a:spcPct val="100000"/>
            </a:lnSpc>
            <a:spcBef>
              <a:spcPct val="0"/>
            </a:spcBef>
            <a:spcAft>
              <a:spcPct val="35000"/>
            </a:spcAft>
            <a:buNone/>
            <a:defRPr cap="all"/>
          </a:pPr>
          <a:r>
            <a:rPr lang="es-ES" sz="1800" kern="1200" noProof="0" dirty="0">
              <a:solidFill>
                <a:srgbClr val="0070C0"/>
              </a:solidFill>
            </a:rPr>
            <a:t>(cadena logística)</a:t>
          </a:r>
        </a:p>
      </dsp:txBody>
      <dsp:txXfrm>
        <a:off x="6650578" y="2658094"/>
        <a:ext cx="3366618"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o de lista de etiquetas de hojas"/>
  <dgm:desc val="Se usa para mostrar fragmentos no secuenciales o agrupados de información acompañados de elementos visuales relacionados. Funciona mejor con iconos o imágenes pequeñas con leyendas con texto brev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9938" cy="49765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777609" y="0"/>
            <a:ext cx="2889938" cy="497658"/>
          </a:xfrm>
          <a:prstGeom prst="rect">
            <a:avLst/>
          </a:prstGeom>
        </p:spPr>
        <p:txBody>
          <a:bodyPr vert="horz" lIns="91440" tIns="45720" rIns="91440" bIns="45720" rtlCol="0"/>
          <a:lstStyle>
            <a:lvl1pPr algn="r">
              <a:defRPr sz="1200"/>
            </a:lvl1pPr>
          </a:lstStyle>
          <a:p>
            <a:fld id="{4A374695-F548-AD4C-8120-64D0E5F15B88}" type="datetimeFigureOut">
              <a:rPr lang="es-ES_tradnl" smtClean="0"/>
              <a:t>17/09/2025</a:t>
            </a:fld>
            <a:endParaRPr lang="es-ES_tradnl"/>
          </a:p>
        </p:txBody>
      </p:sp>
      <p:sp>
        <p:nvSpPr>
          <p:cNvPr id="4" name="Marcador de imagen de diapositiva 3"/>
          <p:cNvSpPr>
            <a:spLocks noGrp="1" noRot="1" noChangeAspect="1"/>
          </p:cNvSpPr>
          <p:nvPr>
            <p:ph type="sldImg" idx="2"/>
          </p:nvPr>
        </p:nvSpPr>
        <p:spPr>
          <a:xfrm>
            <a:off x="358775" y="1239838"/>
            <a:ext cx="5951538" cy="3348037"/>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66909" y="4773376"/>
            <a:ext cx="5335270" cy="3905488"/>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9421044"/>
            <a:ext cx="2889938" cy="497656"/>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777609" y="9421044"/>
            <a:ext cx="2889938" cy="497656"/>
          </a:xfrm>
          <a:prstGeom prst="rect">
            <a:avLst/>
          </a:prstGeom>
        </p:spPr>
        <p:txBody>
          <a:bodyPr vert="horz" lIns="91440" tIns="45720" rIns="91440" bIns="45720" rtlCol="0" anchor="b"/>
          <a:lstStyle>
            <a:lvl1pPr algn="r">
              <a:defRPr sz="1200"/>
            </a:lvl1pPr>
          </a:lstStyle>
          <a:p>
            <a:fld id="{1EBE2201-38E7-E44F-B9A0-895901490B33}" type="slidenum">
              <a:rPr lang="es-ES_tradnl" smtClean="0"/>
              <a:t>‹Nº›</a:t>
            </a:fld>
            <a:endParaRPr lang="es-ES_tradnl"/>
          </a:p>
        </p:txBody>
      </p:sp>
    </p:spTree>
    <p:extLst>
      <p:ext uri="{BB962C8B-B14F-4D97-AF65-F5344CB8AC3E}">
        <p14:creationId xmlns:p14="http://schemas.microsoft.com/office/powerpoint/2010/main" val="140614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i3connect.com/company/turvo" TargetMode="External"/><Relationship Id="rId3" Type="http://schemas.openxmlformats.org/officeDocument/2006/relationships/hyperlink" Target="https://i3connect.com/company/convoy" TargetMode="External"/><Relationship Id="rId7" Type="http://schemas.openxmlformats.org/officeDocument/2006/relationships/hyperlink" Target="https://i3connect.com/company/roadi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i3connect.com/company/shadowfax" TargetMode="External"/><Relationship Id="rId5" Type="http://schemas.openxmlformats.org/officeDocument/2006/relationships/hyperlink" Target="https://i3connect.com/company/huochebang" TargetMode="External"/><Relationship Id="rId10" Type="http://schemas.openxmlformats.org/officeDocument/2006/relationships/hyperlink" Target="http://ctgillc.wpengine.com/the-global-cleantech-100/?utm_campaign=GCT%20100%2019%20campaign%20page&amp;utm_medium=Button&amp;utm_source=blog" TargetMode="External"/><Relationship Id="rId4" Type="http://schemas.openxmlformats.org/officeDocument/2006/relationships/hyperlink" Target="https://i3connect.com/company/cargox" TargetMode="External"/><Relationship Id="rId9" Type="http://schemas.openxmlformats.org/officeDocument/2006/relationships/hyperlink" Target="https://i3connect.com/company/elementu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F255A03-76A0-4DCF-8FE0-77D7C145E496}" type="slidenum">
              <a:rPr lang="es-ES" smtClean="0"/>
              <a:pPr/>
              <a:t>3</a:t>
            </a:fld>
            <a:endParaRPr lang="es-ES"/>
          </a:p>
        </p:txBody>
      </p:sp>
    </p:spTree>
    <p:extLst>
      <p:ext uri="{BB962C8B-B14F-4D97-AF65-F5344CB8AC3E}">
        <p14:creationId xmlns:p14="http://schemas.microsoft.com/office/powerpoint/2010/main" val="2206821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DUO TRAILER ahorra hasta un 90 % en las emisiones de CO2 si consume combustible HVO.  Limitaciones 25 km entrada y salida por carretera convencional hasta llegar a Autopista o Autovía, Permiso especial de circulación Cataluña </a:t>
            </a:r>
            <a:r>
              <a:rPr lang="es-ES" dirty="0" err="1"/>
              <a:t>Pais</a:t>
            </a:r>
            <a:r>
              <a:rPr lang="es-ES" dirty="0"/>
              <a:t> Vasco y Navarra.</a:t>
            </a:r>
          </a:p>
          <a:p>
            <a:endParaRPr lang="es-ES" dirty="0"/>
          </a:p>
        </p:txBody>
      </p:sp>
      <p:sp>
        <p:nvSpPr>
          <p:cNvPr id="4" name="Marcador de número de diapositiva 3"/>
          <p:cNvSpPr>
            <a:spLocks noGrp="1"/>
          </p:cNvSpPr>
          <p:nvPr>
            <p:ph type="sldNum" sz="quarter" idx="5"/>
          </p:nvPr>
        </p:nvSpPr>
        <p:spPr/>
        <p:txBody>
          <a:bodyPr/>
          <a:lstStyle/>
          <a:p>
            <a:fld id="{1EBE2201-38E7-E44F-B9A0-895901490B33}" type="slidenum">
              <a:rPr lang="es-ES_tradnl" smtClean="0"/>
              <a:t>22</a:t>
            </a:fld>
            <a:endParaRPr lang="es-ES_tradnl"/>
          </a:p>
        </p:txBody>
      </p:sp>
    </p:spTree>
    <p:extLst>
      <p:ext uri="{BB962C8B-B14F-4D97-AF65-F5344CB8AC3E}">
        <p14:creationId xmlns:p14="http://schemas.microsoft.com/office/powerpoint/2010/main" val="93693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Subir los semirremolques al tren desde Le </a:t>
            </a:r>
            <a:r>
              <a:rPr lang="es-ES" dirty="0" err="1"/>
              <a:t>Boulou</a:t>
            </a:r>
            <a:r>
              <a:rPr lang="es-ES" dirty="0"/>
              <a:t> hasta Calais supone descongestionar carreteras, aumentar hasta 27 TM la carga y reducir un 60% las emisiones de CO2</a:t>
            </a:r>
          </a:p>
          <a:p>
            <a:endParaRPr lang="es-ES" dirty="0"/>
          </a:p>
        </p:txBody>
      </p:sp>
      <p:sp>
        <p:nvSpPr>
          <p:cNvPr id="4" name="Marcador de número de diapositiva 3"/>
          <p:cNvSpPr>
            <a:spLocks noGrp="1"/>
          </p:cNvSpPr>
          <p:nvPr>
            <p:ph type="sldNum" sz="quarter" idx="5"/>
          </p:nvPr>
        </p:nvSpPr>
        <p:spPr/>
        <p:txBody>
          <a:bodyPr/>
          <a:lstStyle/>
          <a:p>
            <a:fld id="{1EBE2201-38E7-E44F-B9A0-895901490B33}" type="slidenum">
              <a:rPr lang="es-ES_tradnl" smtClean="0"/>
              <a:t>23</a:t>
            </a:fld>
            <a:endParaRPr lang="es-ES_tradnl"/>
          </a:p>
        </p:txBody>
      </p:sp>
    </p:spTree>
    <p:extLst>
      <p:ext uri="{BB962C8B-B14F-4D97-AF65-F5344CB8AC3E}">
        <p14:creationId xmlns:p14="http://schemas.microsoft.com/office/powerpoint/2010/main" val="24561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1219200" y="2443163"/>
            <a:ext cx="97536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7:notes"/>
          <p:cNvSpPr>
            <a:spLocks noGrp="1" noRot="1" noChangeAspect="1"/>
          </p:cNvSpPr>
          <p:nvPr>
            <p:ph type="sldImg" idx="2"/>
          </p:nvPr>
        </p:nvSpPr>
        <p:spPr>
          <a:xfrm>
            <a:off x="4381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17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TENEMOS UNA FLOTA CON EDAD MEDIA DE 3 AÑOS, VEHICULOS EURO VI DE SEGUNDA GENERACION QUE AHORRAN UN 10% DE COMBUSTIBLE CON RESPECTO AL EURO VI DE PRIMERA GENERACION. </a:t>
            </a:r>
          </a:p>
          <a:p>
            <a:r>
              <a:rPr lang="es-ES" dirty="0"/>
              <a:t>GENERAMOS PARA CADA SERVICIO LA RUTA MAS EFICIENTE, UTILIZANDO LAS AUTOVIAS Y AUTOPISTAS Y LOS APARCAMIENTOS SEGUROS PARA MAYOR SEGURIDAD DE NUESTROS CONDUCTUROS Y SUS MERCANCIAS.</a:t>
            </a:r>
          </a:p>
          <a:p>
            <a:r>
              <a:rPr lang="es-ES" dirty="0"/>
              <a:t>HEMOS SIDO PIONEROS EN LA CONDUCCION CON CAMIONES DE GAS, HEMOS PROBADO EL CAMION ELECTRICO PARA RUTAS MEDIAS, AUNQUE SOLO LO RECOMENDAMOS PARA RUTAS FIJAS DE CORTO RECORRIDO. ESTAMOS EN DISPOSICION PARA DISPENSAR A NUESTROS VEHICULOS LOS COMBUSTIBLES ECOLOGICOS EN CUANTO PUEDAN TENER UNA VENTAJA FISCAL.</a:t>
            </a:r>
          </a:p>
          <a:p>
            <a:r>
              <a:rPr lang="es-ES" dirty="0"/>
              <a:t>TODOS NUESTROS CAMIONES Y CONDUCTORES ESTAN MONITORIZADOS PARA CONSEGUIR UNA CONDUCCION EFICIENTE SEGURA Y RESPONSABLE.</a:t>
            </a:r>
          </a:p>
        </p:txBody>
      </p:sp>
      <p:sp>
        <p:nvSpPr>
          <p:cNvPr id="4" name="Marcador de número de diapositiva 3"/>
          <p:cNvSpPr>
            <a:spLocks noGrp="1"/>
          </p:cNvSpPr>
          <p:nvPr>
            <p:ph type="sldNum" sz="quarter" idx="5"/>
          </p:nvPr>
        </p:nvSpPr>
        <p:spPr/>
        <p:txBody>
          <a:bodyPr/>
          <a:lstStyle/>
          <a:p>
            <a:fld id="{1EBE2201-38E7-E44F-B9A0-895901490B33}" type="slidenum">
              <a:rPr lang="es-ES_tradnl" smtClean="0"/>
              <a:t>5</a:t>
            </a:fld>
            <a:endParaRPr lang="es-ES_tradnl"/>
          </a:p>
        </p:txBody>
      </p:sp>
    </p:spTree>
    <p:extLst>
      <p:ext uri="{BB962C8B-B14F-4D97-AF65-F5344CB8AC3E}">
        <p14:creationId xmlns:p14="http://schemas.microsoft.com/office/powerpoint/2010/main" val="299413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PRIMER LUGAR, EN LA BARRA DE ABAJO PODEMOS VER LA CUOTA DE MERCADO POR CADA MODO DE TRANSPORTE, AEREO 0,06&amp; FERROVIARIO 0,94% MARITIMO 25,06% Y TERRESTRE 73,93% DE LAS TONELADAS TOTALES TRANSPORTADAS. DONDE EL TRANSPORTE INTERNACIONAL REPRESENTA APROX. EL 6% Y EL NACIONAL EL 94% CON UN CRECIMIENTO DEL 5% Y 2,5% RESPECTIVAMENTE RESPECTO DE 2023.</a:t>
            </a:r>
          </a:p>
        </p:txBody>
      </p:sp>
      <p:sp>
        <p:nvSpPr>
          <p:cNvPr id="4" name="Marcador de número de diapositiva 3"/>
          <p:cNvSpPr>
            <a:spLocks noGrp="1"/>
          </p:cNvSpPr>
          <p:nvPr>
            <p:ph type="sldNum" sz="quarter" idx="5"/>
          </p:nvPr>
        </p:nvSpPr>
        <p:spPr/>
        <p:txBody>
          <a:bodyPr/>
          <a:lstStyle/>
          <a:p>
            <a:fld id="{1EBE2201-38E7-E44F-B9A0-895901490B33}" type="slidenum">
              <a:rPr lang="es-ES_tradnl" smtClean="0"/>
              <a:t>8</a:t>
            </a:fld>
            <a:endParaRPr lang="es-ES_tradnl"/>
          </a:p>
        </p:txBody>
      </p:sp>
    </p:spTree>
    <p:extLst>
      <p:ext uri="{BB962C8B-B14F-4D97-AF65-F5344CB8AC3E}">
        <p14:creationId xmlns:p14="http://schemas.microsoft.com/office/powerpoint/2010/main" val="20133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NIVEL MUNDIAL LA CONTRIBUCION DEL TRANSPORTE AL PIB MUNDIAL ES DEL 3% SIENDO LA CARRETERA EL 56% DE LOS 4 TRILLONES DE DOLARES QUE MUEVEN TODOS LOS MODOS DE TRANSPORTE EN EL MUNDO. LA CARRETERA ES ESENCIAL PARA LOS INTERCAMBIOS COMERCIALES, LA LOGISTICA Y LA SOCIEDAD.</a:t>
            </a:r>
          </a:p>
          <a:p>
            <a:endParaRPr lang="es-ES" dirty="0"/>
          </a:p>
        </p:txBody>
      </p:sp>
      <p:sp>
        <p:nvSpPr>
          <p:cNvPr id="4" name="Marcador de número de diapositiva 3"/>
          <p:cNvSpPr>
            <a:spLocks noGrp="1"/>
          </p:cNvSpPr>
          <p:nvPr>
            <p:ph type="sldNum" sz="quarter" idx="5"/>
          </p:nvPr>
        </p:nvSpPr>
        <p:spPr/>
        <p:txBody>
          <a:bodyPr/>
          <a:lstStyle/>
          <a:p>
            <a:fld id="{1EBE2201-38E7-E44F-B9A0-895901490B33}" type="slidenum">
              <a:rPr lang="es-ES_tradnl" smtClean="0"/>
              <a:t>9</a:t>
            </a:fld>
            <a:endParaRPr lang="es-ES_tradnl"/>
          </a:p>
        </p:txBody>
      </p:sp>
    </p:spTree>
    <p:extLst>
      <p:ext uri="{BB962C8B-B14F-4D97-AF65-F5344CB8AC3E}">
        <p14:creationId xmlns:p14="http://schemas.microsoft.com/office/powerpoint/2010/main" val="46257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ATENDEMOS A LAS TONELADAS POR KILOMETRO TRANSPORTADAS EN EL CONJUNTO DE EUROPA, PODEMOS OBSERVAR COMO POLONIA QUE SE INCORPORO DESPUES QUE NOSOTROS A LA UNION EUROPEA, SE HA CONVERTIDO CON CLARIDAD EN EL TRANSPORTISTA PRINCIPAL DE LA MISMA, SEGUIDA DE ALEMANIA Y ESPAÑA AMBOS DECRECIENDO LO QUE NO ES POSITIVO, PUEDE PASARNOS COMO A FRANCIA QUE SIENDO LA SEGUNDA ECONOMIA EUROPEA ESTA SITUADA EN CUARTO LUGAR, DEJANDO EN MANOS DE TRANSPORTISTAS DE OTROS PAISES UN SECTOR ESTRATEGICO COMO EL TRANSPORTE Y QUE AHORA PRETENDE RECUPERAR.</a:t>
            </a:r>
          </a:p>
        </p:txBody>
      </p:sp>
      <p:sp>
        <p:nvSpPr>
          <p:cNvPr id="4" name="Marcador de número de diapositiva 3"/>
          <p:cNvSpPr>
            <a:spLocks noGrp="1"/>
          </p:cNvSpPr>
          <p:nvPr>
            <p:ph type="sldNum" sz="quarter" idx="5"/>
          </p:nvPr>
        </p:nvSpPr>
        <p:spPr/>
        <p:txBody>
          <a:bodyPr/>
          <a:lstStyle/>
          <a:p>
            <a:fld id="{1EBE2201-38E7-E44F-B9A0-895901490B33}" type="slidenum">
              <a:rPr lang="es-ES_tradnl" smtClean="0"/>
              <a:t>10</a:t>
            </a:fld>
            <a:endParaRPr lang="es-ES_tradnl"/>
          </a:p>
        </p:txBody>
      </p:sp>
    </p:spTree>
    <p:extLst>
      <p:ext uri="{BB962C8B-B14F-4D97-AF65-F5344CB8AC3E}">
        <p14:creationId xmlns:p14="http://schemas.microsoft.com/office/powerpoint/2010/main" val="96711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The</a:t>
            </a:r>
            <a:r>
              <a:rPr lang="en-US" baseline="0" dirty="0"/>
              <a:t> regulatory push is considered the major driving force fir technology upgrades within commercial vehicles systems globally</a:t>
            </a:r>
          </a:p>
          <a:p>
            <a:endParaRPr lang="en-US" baseline="0" dirty="0"/>
          </a:p>
          <a:p>
            <a:r>
              <a:rPr lang="en-US" b="1" baseline="0" dirty="0">
                <a:solidFill>
                  <a:srgbClr val="FF0000"/>
                </a:solidFill>
              </a:rPr>
              <a:t>Employment/driver shortage</a:t>
            </a:r>
            <a:r>
              <a:rPr lang="en-US" b="1" baseline="0" dirty="0"/>
              <a:t>: </a:t>
            </a:r>
          </a:p>
          <a:p>
            <a:r>
              <a:rPr lang="en-US" baseline="0" dirty="0"/>
              <a:t>- </a:t>
            </a:r>
            <a:r>
              <a:rPr lang="en-US" b="1" dirty="0">
                <a:solidFill>
                  <a:srgbClr val="2484C4"/>
                </a:solidFill>
                <a:latin typeface="Corbel" panose="020B0503020204020204" pitchFamily="34" charset="0"/>
              </a:rPr>
              <a:t>36%</a:t>
            </a:r>
            <a:r>
              <a:rPr lang="en-US" b="1" baseline="0" dirty="0">
                <a:solidFill>
                  <a:srgbClr val="2484C4"/>
                </a:solidFill>
                <a:latin typeface="Corbel" panose="020B0503020204020204" pitchFamily="34" charset="0"/>
              </a:rPr>
              <a:t> </a:t>
            </a:r>
            <a:r>
              <a:rPr lang="en-US" sz="1200" dirty="0">
                <a:solidFill>
                  <a:srgbClr val="2484C4"/>
                </a:solidFill>
                <a:latin typeface="Corbel" panose="020B0503020204020204" pitchFamily="34" charset="0"/>
              </a:rPr>
              <a:t>of driver shortage in EU (freight)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baseline="0" dirty="0"/>
              <a:t>40</a:t>
            </a:r>
            <a:r>
              <a:rPr lang="en-US" b="1" dirty="0">
                <a:solidFill>
                  <a:srgbClr val="2484C4"/>
                </a:solidFill>
                <a:latin typeface="Corbel" panose="020B0503020204020204" pitchFamily="34" charset="0"/>
              </a:rPr>
              <a:t>%</a:t>
            </a:r>
            <a:r>
              <a:rPr lang="en-US" b="1" baseline="0" dirty="0">
                <a:solidFill>
                  <a:srgbClr val="2484C4"/>
                </a:solidFill>
                <a:latin typeface="Corbel" panose="020B0503020204020204" pitchFamily="34" charset="0"/>
              </a:rPr>
              <a:t> </a:t>
            </a:r>
            <a:r>
              <a:rPr lang="en-US" sz="1200" dirty="0">
                <a:solidFill>
                  <a:srgbClr val="2484C4"/>
                </a:solidFill>
                <a:latin typeface="Corbel" panose="020B0503020204020204" pitchFamily="34" charset="0"/>
              </a:rPr>
              <a:t>of driver shortage in EU (passenger)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rgbClr val="2484C4"/>
              </a:solidFill>
              <a:latin typeface="Corbel" panose="020B0503020204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2484C4"/>
                </a:solidFill>
                <a:latin typeface="Corbel" panose="020B0503020204020204" pitchFamily="34" charset="0"/>
              </a:rPr>
              <a:t>Youth</a:t>
            </a:r>
            <a:r>
              <a:rPr lang="en-US" sz="1200" baseline="0" dirty="0">
                <a:solidFill>
                  <a:srgbClr val="2484C4"/>
                </a:solidFill>
                <a:latin typeface="Corbel" panose="020B0503020204020204" pitchFamily="34" charset="0"/>
              </a:rPr>
              <a:t> unemployment is 15% on average (in EU) and will increase (Corona generation = companies can`t keep their trainees du to lack of training experiences and economic constraints). The road transport industry should become THE job engine worldwide to bring unemployed young people into work.</a:t>
            </a:r>
            <a:endParaRPr lang="en-US" sz="1200" dirty="0">
              <a:solidFill>
                <a:srgbClr val="2484C4"/>
              </a:solidFill>
              <a:latin typeface="Corbel" panose="020B0503020204020204" pitchFamily="34" charset="0"/>
            </a:endParaRPr>
          </a:p>
          <a:p>
            <a:endParaRPr lang="en-US" dirty="0"/>
          </a:p>
          <a:p>
            <a:r>
              <a:rPr lang="en-US" b="1" dirty="0"/>
              <a:t>Environmental</a:t>
            </a:r>
            <a:r>
              <a:rPr lang="en-US" b="1" baseline="0" dirty="0"/>
              <a:t> regulations</a:t>
            </a:r>
            <a:endParaRPr lang="fr-CH" b="1" dirty="0"/>
          </a:p>
          <a:p>
            <a:endParaRPr lang="en-US" dirty="0"/>
          </a:p>
          <a:p>
            <a:pPr marL="171450" indent="-171450">
              <a:buFontTx/>
              <a:buChar char="-"/>
            </a:pPr>
            <a:r>
              <a:rPr lang="en-US" dirty="0"/>
              <a:t>Huge</a:t>
            </a:r>
            <a:r>
              <a:rPr lang="en-US" baseline="0" dirty="0"/>
              <a:t> pressure on road transport industry as still perceived to be part of the problem rather than the solution (strong campaigning on facts and figures needed)</a:t>
            </a:r>
          </a:p>
          <a:p>
            <a:pPr marL="171450" indent="-171450">
              <a:buFontTx/>
              <a:buChar char="-"/>
            </a:pPr>
            <a:r>
              <a:rPr lang="en-US" baseline="0" dirty="0"/>
              <a:t>Meeting with EC Vice-president Timmermans next week with PE members and CEOs to make our points (!! EU has announced to introduce a label in 2021, that`s why I haves asked my teams to work on road label by IRU and come up with a plan to anticipate regulatory intervention and measuring CO₂ impact of transport operations.</a:t>
            </a:r>
          </a:p>
          <a:p>
            <a:pPr marL="171450" indent="-171450">
              <a:buFontTx/>
              <a:buChar char="-"/>
            </a:pPr>
            <a:r>
              <a:rPr lang="en-US" baseline="0" dirty="0"/>
              <a:t>CO₂ is a global issue and will become more important in all parts of the world, hence more support for rail and more pressure on us (risk of high investments in new trucks and coaches)</a:t>
            </a:r>
            <a:endParaRPr lang="en-US" dirty="0"/>
          </a:p>
          <a:p>
            <a:endParaRPr lang="fr-CH" dirty="0"/>
          </a:p>
          <a:p>
            <a:pPr marL="0" indent="0">
              <a:spcAft>
                <a:spcPts val="300"/>
              </a:spcAft>
              <a:buClr>
                <a:srgbClr val="0051A3"/>
              </a:buClr>
              <a:buFont typeface="Arial" panose="020B0604020202020204" pitchFamily="34" charset="0"/>
              <a:buNone/>
              <a:defRPr/>
            </a:pPr>
            <a:r>
              <a:rPr lang="en-US" sz="1200" b="1" kern="0" dirty="0">
                <a:solidFill>
                  <a:srgbClr val="797979">
                    <a:lumMod val="75000"/>
                  </a:srgbClr>
                </a:solidFill>
              </a:rPr>
              <a:t>Increasing </a:t>
            </a:r>
            <a:r>
              <a:rPr lang="en-US" sz="1200" b="1" kern="0" dirty="0" err="1">
                <a:solidFill>
                  <a:srgbClr val="797979">
                    <a:lumMod val="75000"/>
                  </a:srgbClr>
                </a:solidFill>
              </a:rPr>
              <a:t>digitalisation</a:t>
            </a:r>
            <a:r>
              <a:rPr lang="en-US" sz="1200" b="1" kern="0" dirty="0">
                <a:solidFill>
                  <a:srgbClr val="797979">
                    <a:lumMod val="75000"/>
                  </a:srgbClr>
                </a:solidFill>
              </a:rPr>
              <a:t> of operational and contractual processes with: </a:t>
            </a:r>
          </a:p>
          <a:p>
            <a:pPr marL="182563" indent="-182563">
              <a:spcAft>
                <a:spcPts val="300"/>
              </a:spcAft>
              <a:buClr>
                <a:srgbClr val="0051A3"/>
              </a:buClr>
              <a:buFont typeface="Wingdings" panose="05000000000000000000" pitchFamily="2" charset="2"/>
              <a:buChar char="Ø"/>
              <a:defRPr/>
            </a:pPr>
            <a:r>
              <a:rPr lang="en-US" sz="1200" kern="0" dirty="0">
                <a:solidFill>
                  <a:srgbClr val="797979">
                    <a:lumMod val="75000"/>
                  </a:srgbClr>
                </a:solidFill>
              </a:rPr>
              <a:t>Changes in consumer behaviors</a:t>
            </a:r>
          </a:p>
          <a:p>
            <a:pPr marL="182563" indent="-182563">
              <a:spcAft>
                <a:spcPts val="300"/>
              </a:spcAft>
              <a:buClr>
                <a:srgbClr val="0051A3"/>
              </a:buClr>
              <a:buFont typeface="Wingdings" panose="05000000000000000000" pitchFamily="2" charset="2"/>
              <a:buChar char="Ø"/>
              <a:defRPr/>
            </a:pPr>
            <a:r>
              <a:rPr lang="en-US" sz="1200" kern="0" dirty="0">
                <a:solidFill>
                  <a:srgbClr val="797979">
                    <a:lumMod val="75000"/>
                  </a:srgbClr>
                </a:solidFill>
              </a:rPr>
              <a:t>Talent supply gap </a:t>
            </a:r>
          </a:p>
          <a:p>
            <a:pPr marL="182563" indent="-182563">
              <a:spcAft>
                <a:spcPts val="300"/>
              </a:spcAft>
              <a:buClr>
                <a:srgbClr val="0051A3"/>
              </a:buClr>
              <a:buFont typeface="Wingdings" panose="05000000000000000000" pitchFamily="2" charset="2"/>
              <a:buChar char="Ø"/>
              <a:defRPr/>
            </a:pPr>
            <a:r>
              <a:rPr lang="en-US" sz="1200" kern="0" dirty="0">
                <a:solidFill>
                  <a:srgbClr val="797979">
                    <a:lumMod val="75000"/>
                  </a:srgbClr>
                </a:solidFill>
              </a:rPr>
              <a:t>Availability of technology </a:t>
            </a:r>
          </a:p>
          <a:p>
            <a:pPr marL="182563" indent="-182563">
              <a:spcAft>
                <a:spcPts val="300"/>
              </a:spcAft>
              <a:buClr>
                <a:srgbClr val="0051A3"/>
              </a:buClr>
              <a:buFont typeface="Wingdings" panose="05000000000000000000" pitchFamily="2" charset="2"/>
              <a:buChar char="Ø"/>
              <a:defRPr/>
            </a:pPr>
            <a:r>
              <a:rPr lang="en-US" sz="1200" kern="0" dirty="0" err="1">
                <a:solidFill>
                  <a:srgbClr val="797979">
                    <a:lumMod val="75000"/>
                  </a:srgbClr>
                </a:solidFill>
              </a:rPr>
              <a:t>InDigital</a:t>
            </a:r>
            <a:r>
              <a:rPr lang="en-US" sz="1200" kern="0" dirty="0">
                <a:solidFill>
                  <a:srgbClr val="797979">
                    <a:lumMod val="75000"/>
                  </a:srgbClr>
                </a:solidFill>
              </a:rPr>
              <a:t> solutions for the transport network</a:t>
            </a:r>
          </a:p>
          <a:p>
            <a:endParaRPr lang="fr-CH" dirty="0"/>
          </a:p>
          <a:p>
            <a:r>
              <a:rPr lang="en-GB" sz="1200" b="0" i="0" kern="1200" dirty="0">
                <a:solidFill>
                  <a:schemeClr val="tx1"/>
                </a:solidFill>
                <a:effectLst/>
                <a:latin typeface="+mn-lt"/>
                <a:ea typeface="+mn-ea"/>
                <a:cs typeface="+mn-cs"/>
              </a:rPr>
              <a:t>Enabling technologies such as sensors, </a:t>
            </a:r>
            <a:r>
              <a:rPr lang="en-GB" sz="1200" b="0" i="0" kern="1200" dirty="0" err="1">
                <a:solidFill>
                  <a:schemeClr val="tx1"/>
                </a:solidFill>
                <a:effectLst/>
                <a:latin typeface="+mn-lt"/>
                <a:ea typeface="+mn-ea"/>
                <a:cs typeface="+mn-cs"/>
              </a:rPr>
              <a:t>IoT</a:t>
            </a:r>
            <a:r>
              <a:rPr lang="en-GB" sz="1200" b="0" i="0" kern="1200" dirty="0">
                <a:solidFill>
                  <a:schemeClr val="tx1"/>
                </a:solidFill>
                <a:effectLst/>
                <a:latin typeface="+mn-lt"/>
                <a:ea typeface="+mn-ea"/>
                <a:cs typeface="+mn-cs"/>
              </a:rPr>
              <a:t>, data analytics, and robotics are being deployed into specialized applications for the logistic sector. For example, vehicle telematics and self-driving technologies initially developed for passenger vehicles are now finding applications in the trucking sector to solve for the growing pain point of an increasing shortage of truck drivers. </a:t>
            </a:r>
          </a:p>
          <a:p>
            <a:endParaRPr lang="fr-CH" dirty="0"/>
          </a:p>
          <a:p>
            <a:r>
              <a:rPr lang="en-GB" sz="1200" b="0" i="0" kern="1200" dirty="0" err="1">
                <a:solidFill>
                  <a:schemeClr val="tx1"/>
                </a:solidFill>
                <a:effectLst/>
                <a:latin typeface="+mn-lt"/>
                <a:ea typeface="+mn-ea"/>
                <a:cs typeface="+mn-cs"/>
              </a:rPr>
              <a:t>Digitilisation</a:t>
            </a:r>
            <a:r>
              <a:rPr lang="en-GB" sz="1200" b="0" i="0" kern="1200" dirty="0">
                <a:solidFill>
                  <a:schemeClr val="tx1"/>
                </a:solidFill>
                <a:effectLst/>
                <a:latin typeface="+mn-lt"/>
                <a:ea typeface="+mn-ea"/>
                <a:cs typeface="+mn-cs"/>
              </a:rPr>
              <a:t> of current operation processes is another area that is much needed for a transformation. Legacy operations that involve phone calls and faxes to create shipment orders are not only inefficient, but also lack visibility in tracking shipments’ progress. </a:t>
            </a:r>
            <a:r>
              <a:rPr lang="en-GB" sz="1200" b="0" i="0" kern="1200" dirty="0" err="1">
                <a:solidFill>
                  <a:schemeClr val="tx1"/>
                </a:solidFill>
                <a:effectLst/>
                <a:latin typeface="+mn-lt"/>
                <a:ea typeface="+mn-ea"/>
                <a:cs typeface="+mn-cs"/>
              </a:rPr>
              <a:t>Digitilisation</a:t>
            </a:r>
            <a:r>
              <a:rPr lang="en-GB" sz="1200" b="0" i="0" kern="1200" dirty="0">
                <a:solidFill>
                  <a:schemeClr val="tx1"/>
                </a:solidFill>
                <a:effectLst/>
                <a:latin typeface="+mn-lt"/>
                <a:ea typeface="+mn-ea"/>
                <a:cs typeface="+mn-cs"/>
              </a:rPr>
              <a:t> also provides more granular real-time data (think available containers, rates, etc.), hence enabling the wave of new freight forwarding platform companies that are aiming to streamline the shipping process.</a:t>
            </a:r>
          </a:p>
          <a:p>
            <a:r>
              <a:rPr lang="en-GB" sz="1200" b="0" i="0" kern="1200" dirty="0">
                <a:solidFill>
                  <a:schemeClr val="tx1"/>
                </a:solidFill>
                <a:effectLst/>
                <a:latin typeface="+mn-lt"/>
                <a:ea typeface="+mn-ea"/>
                <a:cs typeface="+mn-cs"/>
              </a:rPr>
              <a:t>Online marketplaces that seek to monetize under-utilised assets (e.g. </a:t>
            </a:r>
            <a:r>
              <a:rPr lang="en-GB" sz="1200" b="0" i="0" kern="1200" dirty="0" err="1">
                <a:solidFill>
                  <a:schemeClr val="tx1"/>
                </a:solidFill>
                <a:effectLst/>
                <a:latin typeface="+mn-lt"/>
                <a:ea typeface="+mn-ea"/>
                <a:cs typeface="+mn-cs"/>
              </a:rPr>
              <a:t>BlaBlaCar</a:t>
            </a:r>
            <a:r>
              <a:rPr lang="en-GB" sz="1200" b="0" i="0" kern="1200" dirty="0">
                <a:solidFill>
                  <a:schemeClr val="tx1"/>
                </a:solidFill>
                <a:effectLst/>
                <a:latin typeface="+mn-lt"/>
                <a:ea typeface="+mn-ea"/>
                <a:cs typeface="+mn-cs"/>
              </a:rPr>
              <a:t>/Airbnb) is another trend enabled by </a:t>
            </a:r>
            <a:r>
              <a:rPr lang="en-GB" sz="1200" b="0" i="0" kern="1200" dirty="0" err="1">
                <a:solidFill>
                  <a:schemeClr val="tx1"/>
                </a:solidFill>
                <a:effectLst/>
                <a:latin typeface="+mn-lt"/>
                <a:ea typeface="+mn-ea"/>
                <a:cs typeface="+mn-cs"/>
              </a:rPr>
              <a:t>digitilisation</a:t>
            </a:r>
            <a:r>
              <a:rPr lang="en-GB" sz="1200" b="0" i="0" kern="1200" dirty="0">
                <a:solidFill>
                  <a:schemeClr val="tx1"/>
                </a:solidFill>
                <a:effectLst/>
                <a:latin typeface="+mn-lt"/>
                <a:ea typeface="+mn-ea"/>
                <a:cs typeface="+mn-cs"/>
              </a:rPr>
              <a:t>. Freight shipping marketplaces like </a:t>
            </a:r>
            <a:r>
              <a:rPr lang="en-GB" sz="1200" b="0" i="0" u="sng" kern="1200" dirty="0">
                <a:solidFill>
                  <a:schemeClr val="tx1"/>
                </a:solidFill>
                <a:effectLst/>
                <a:latin typeface="+mn-lt"/>
                <a:ea typeface="+mn-ea"/>
                <a:cs typeface="+mn-cs"/>
                <a:hlinkClick r:id="rId3"/>
              </a:rPr>
              <a:t>Convoy</a:t>
            </a:r>
            <a:r>
              <a:rPr lang="en-GB" sz="1200" b="0" i="0"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hlinkClick r:id="rId4"/>
              </a:rPr>
              <a:t>CargoX</a:t>
            </a:r>
            <a:r>
              <a:rPr lang="en-GB" sz="1200" b="0" i="0" kern="1200" dirty="0">
                <a:solidFill>
                  <a:schemeClr val="tx1"/>
                </a:solidFill>
                <a:effectLst/>
                <a:latin typeface="+mn-lt"/>
                <a:ea typeface="+mn-ea"/>
                <a:cs typeface="+mn-cs"/>
              </a:rPr>
              <a:t>, and </a:t>
            </a:r>
            <a:r>
              <a:rPr lang="en-GB" sz="1200" b="0" i="0" u="sng" kern="1200" dirty="0" err="1">
                <a:solidFill>
                  <a:schemeClr val="tx1"/>
                </a:solidFill>
                <a:effectLst/>
                <a:latin typeface="+mn-lt"/>
                <a:ea typeface="+mn-ea"/>
                <a:cs typeface="+mn-cs"/>
                <a:hlinkClick r:id="rId5"/>
              </a:rPr>
              <a:t>HuoCheBang</a:t>
            </a:r>
            <a:r>
              <a:rPr lang="en-GB" sz="1200" b="0" i="0" kern="1200" dirty="0">
                <a:solidFill>
                  <a:schemeClr val="tx1"/>
                </a:solidFill>
                <a:effectLst/>
                <a:latin typeface="+mn-lt"/>
                <a:ea typeface="+mn-ea"/>
                <a:cs typeface="+mn-cs"/>
              </a:rPr>
              <a:t> allow shippers to connect with carriers with underutilised assets and provide a platform with more granularity on shipping service availability. Similar platforms also exist for last-mile delivery services such as </a:t>
            </a:r>
            <a:r>
              <a:rPr lang="en-GB" sz="1200" b="0" i="0" u="sng" kern="1200" dirty="0" err="1">
                <a:solidFill>
                  <a:schemeClr val="tx1"/>
                </a:solidFill>
                <a:effectLst/>
                <a:latin typeface="+mn-lt"/>
                <a:ea typeface="+mn-ea"/>
                <a:cs typeface="+mn-cs"/>
                <a:hlinkClick r:id="rId6"/>
              </a:rPr>
              <a:t>Shadowfax</a:t>
            </a:r>
            <a:r>
              <a:rPr lang="en-GB" sz="1200" b="0" i="0" kern="1200" dirty="0">
                <a:solidFill>
                  <a:schemeClr val="tx1"/>
                </a:solidFill>
                <a:effectLst/>
                <a:latin typeface="+mn-lt"/>
                <a:ea typeface="+mn-ea"/>
                <a:cs typeface="+mn-cs"/>
              </a:rPr>
              <a:t> and </a:t>
            </a:r>
            <a:r>
              <a:rPr lang="en-GB" sz="1200" b="0" i="0" u="sng" kern="1200" dirty="0">
                <a:solidFill>
                  <a:schemeClr val="tx1"/>
                </a:solidFill>
                <a:effectLst/>
                <a:latin typeface="+mn-lt"/>
                <a:ea typeface="+mn-ea"/>
                <a:cs typeface="+mn-cs"/>
                <a:hlinkClick r:id="rId7"/>
              </a:rPr>
              <a:t>Roadie</a:t>
            </a:r>
            <a:r>
              <a:rPr lang="en-GB" sz="1200" b="0" i="0" kern="1200" dirty="0">
                <a:solidFill>
                  <a:schemeClr val="tx1"/>
                </a:solidFill>
                <a:effectLst/>
                <a:latin typeface="+mn-lt"/>
                <a:ea typeface="+mn-ea"/>
                <a:cs typeface="+mn-cs"/>
              </a:rPr>
              <a:t>.</a:t>
            </a:r>
          </a:p>
          <a:p>
            <a:endParaRPr lang="fr-CH" dirty="0"/>
          </a:p>
          <a:p>
            <a:r>
              <a:rPr lang="en-GB" sz="1200" b="0" i="0" kern="1200" dirty="0">
                <a:solidFill>
                  <a:srgbClr val="FF0000"/>
                </a:solidFill>
                <a:effectLst/>
                <a:latin typeface="+mn-lt"/>
                <a:ea typeface="+mn-ea"/>
                <a:cs typeface="+mn-cs"/>
              </a:rPr>
              <a:t>(IT`S A</a:t>
            </a:r>
            <a:r>
              <a:rPr lang="en-GB" sz="1200" b="0" i="0" kern="1200" baseline="0" dirty="0">
                <a:solidFill>
                  <a:srgbClr val="FF0000"/>
                </a:solidFill>
                <a:effectLst/>
                <a:latin typeface="+mn-lt"/>
                <a:ea typeface="+mn-ea"/>
                <a:cs typeface="+mn-cs"/>
              </a:rPr>
              <a:t> LOT OF TEXT, WOULDP SKIP THIS PARAGRAHP OR MERGE AND SHORTEN) </a:t>
            </a:r>
            <a:r>
              <a:rPr lang="en-GB" sz="1200" b="0" i="0" kern="1200" dirty="0">
                <a:solidFill>
                  <a:schemeClr val="tx1"/>
                </a:solidFill>
                <a:effectLst/>
                <a:latin typeface="+mn-lt"/>
                <a:ea typeface="+mn-ea"/>
                <a:cs typeface="+mn-cs"/>
              </a:rPr>
              <a:t>Data can be both a blessing and a curse when it comes to digitization. On one hand, device-level data provides carriers with incredibly useful information across their entire operation, from planning and asset utilization to billing and invoicing. On the other hand, data integration is a challenge in itself to derive the level of granularity across the supply chain. Companies like </a:t>
            </a:r>
            <a:r>
              <a:rPr lang="en-GB" sz="1200" b="0" i="0" u="sng" kern="1200" dirty="0" err="1">
                <a:solidFill>
                  <a:schemeClr val="tx1"/>
                </a:solidFill>
                <a:effectLst/>
                <a:latin typeface="+mn-lt"/>
                <a:ea typeface="+mn-ea"/>
                <a:cs typeface="+mn-cs"/>
                <a:hlinkClick r:id="rId8"/>
              </a:rPr>
              <a:t>Turvo</a:t>
            </a:r>
            <a:r>
              <a:rPr lang="en-GB" sz="1200" b="0" i="0" kern="1200" dirty="0">
                <a:solidFill>
                  <a:schemeClr val="tx1"/>
                </a:solidFill>
                <a:effectLst/>
                <a:latin typeface="+mn-lt"/>
                <a:ea typeface="+mn-ea"/>
                <a:cs typeface="+mn-cs"/>
              </a:rPr>
              <a:t> and </a:t>
            </a:r>
            <a:r>
              <a:rPr lang="en-GB" sz="1200" b="0" i="0" u="sng" kern="1200" dirty="0" err="1">
                <a:solidFill>
                  <a:schemeClr val="tx1"/>
                </a:solidFill>
                <a:effectLst/>
                <a:latin typeface="+mn-lt"/>
                <a:ea typeface="+mn-ea"/>
                <a:cs typeface="+mn-cs"/>
                <a:hlinkClick r:id="rId9"/>
              </a:rPr>
              <a:t>Elementum</a:t>
            </a:r>
            <a:r>
              <a:rPr lang="en-GB" sz="1200" b="0" i="0" kern="1200" dirty="0">
                <a:solidFill>
                  <a:schemeClr val="tx1"/>
                </a:solidFill>
                <a:effectLst/>
                <a:latin typeface="+mn-lt"/>
                <a:ea typeface="+mn-ea"/>
                <a:cs typeface="+mn-cs"/>
              </a:rPr>
              <a:t> are developing an end-to-end solution to consolidate various data sources into a value-add centralized platform. </a:t>
            </a:r>
            <a:r>
              <a:rPr lang="en-GB" sz="1200" b="0" i="0" u="sng" kern="1200" dirty="0">
                <a:solidFill>
                  <a:schemeClr val="tx1"/>
                </a:solidFill>
                <a:effectLst/>
                <a:latin typeface="+mn-lt"/>
                <a:ea typeface="+mn-ea"/>
                <a:cs typeface="+mn-cs"/>
                <a:hlinkClick r:id="rId10"/>
              </a:rPr>
              <a:t>Find out more about </a:t>
            </a:r>
            <a:r>
              <a:rPr lang="en-GB" sz="1200" b="0" i="0" u="sng" kern="1200" dirty="0" err="1">
                <a:solidFill>
                  <a:schemeClr val="tx1"/>
                </a:solidFill>
                <a:effectLst/>
                <a:latin typeface="+mn-lt"/>
                <a:ea typeface="+mn-ea"/>
                <a:cs typeface="+mn-cs"/>
                <a:hlinkClick r:id="rId10"/>
              </a:rPr>
              <a:t>cleantech</a:t>
            </a:r>
            <a:r>
              <a:rPr lang="en-GB" sz="1200" b="0" i="0" u="sng" kern="1200" dirty="0">
                <a:solidFill>
                  <a:schemeClr val="tx1"/>
                </a:solidFill>
                <a:effectLst/>
                <a:latin typeface="+mn-lt"/>
                <a:ea typeface="+mn-ea"/>
                <a:cs typeface="+mn-cs"/>
                <a:hlinkClick r:id="rId10"/>
              </a:rPr>
              <a:t> innovators</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Another inherent challenge in deploying digital solutions is the readiness of the supporting infrastructure. Particularly for technologies designed for warehouses, they would require wireless connectivity networks to support the sensors and other hardware that would be operating in the facilities. For remote warehouses that were constructed for storage, this would likely require a complete retrofit, meaning additional costs and complexity in sales cycles if the warehouses are not owned by the same prospective customer. And the often unspoken challenge of digitization is cybersecurity – what is keeping the data safe?</a:t>
            </a:r>
          </a:p>
          <a:p>
            <a:endParaRPr lang="fr-CH" dirty="0"/>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797979">
                    <a:lumMod val="75000"/>
                  </a:srgbClr>
                </a:solidFill>
              </a:rPr>
              <a:t>Decarbonisation campaign ( well-to-wheel,  fuel tax, alternative fuel infrastructure,  etc.)</a:t>
            </a:r>
          </a:p>
          <a:p>
            <a:endParaRPr lang="fr-CH" dirty="0"/>
          </a:p>
          <a:p>
            <a:endParaRPr lang="fr-CH" dirty="0"/>
          </a:p>
        </p:txBody>
      </p:sp>
      <p:sp>
        <p:nvSpPr>
          <p:cNvPr id="4" name="Slide Number Placeholder 3"/>
          <p:cNvSpPr>
            <a:spLocks noGrp="1"/>
          </p:cNvSpPr>
          <p:nvPr>
            <p:ph type="sldNum" sz="quarter" idx="5"/>
          </p:nvPr>
        </p:nvSpPr>
        <p:spPr/>
        <p:txBody>
          <a:bodyPr/>
          <a:lstStyle/>
          <a:p>
            <a:fld id="{7324DA73-AE27-4433-BD53-3E1DB61918F0}"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16703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C63EDEC-BB94-4EA8-9F33-1F68F3F7AC5E}" type="slidenum">
              <a:rPr lang="es-ES" smtClean="0"/>
              <a:t>13</a:t>
            </a:fld>
            <a:endParaRPr lang="es-ES"/>
          </a:p>
        </p:txBody>
      </p:sp>
    </p:spTree>
    <p:extLst>
      <p:ext uri="{BB962C8B-B14F-4D97-AF65-F5344CB8AC3E}">
        <p14:creationId xmlns:p14="http://schemas.microsoft.com/office/powerpoint/2010/main" val="146195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PRESTAR SERVICIOS ADECUADOS TENEMOS QUE TRABAJAR CON PRECIOS ADECUADOS, CADA TRIMESTRE EL MINISTERIO DE TRANSPORTES PUBLICA EL OBSERVATORIO DE COSTES PARA LOS DISTINTOS TIPO DE VEHICULO QUE TENEMOS EN NUESTRO MERCADO, AQUÍ REFLEJAMOS LOS COSTES PARA UN VEHICULO ARTICULADO DE CARGA GENERAL EN TRANSPORTE INTERNACIONAL, EL RESUMEN ES QUE EL COSTE KILOMETRO LO FIJA EN 1,5047 €/KM Y LA MEDIA QUE SE APLICA ES DE 1,15 UN 24% POR DEBAJO DE LO QUE ES RECOMENDABLE. UN VEHICULO ARTICULADO DE CARGA GENERAL CON 120000 KM DE RECORRIDO TIENE UN COSTE DE 156000 EUROS AL AÑO. DESTACA EL COSTE DE PERSONAL QUE ENTRE SUELDOS Y DIETAS ALCANZA EL 32% DEL TOTAL POR ENCIMA INCLUSO DEL COMBUSTIBLE QUE REPRESENTA EL 28,7% DEL TOTAL.</a:t>
            </a:r>
          </a:p>
        </p:txBody>
      </p:sp>
      <p:sp>
        <p:nvSpPr>
          <p:cNvPr id="4" name="Marcador de número de diapositiva 3"/>
          <p:cNvSpPr>
            <a:spLocks noGrp="1"/>
          </p:cNvSpPr>
          <p:nvPr>
            <p:ph type="sldNum" sz="quarter" idx="5"/>
          </p:nvPr>
        </p:nvSpPr>
        <p:spPr/>
        <p:txBody>
          <a:bodyPr/>
          <a:lstStyle/>
          <a:p>
            <a:fld id="{1EBE2201-38E7-E44F-B9A0-895901490B33}" type="slidenum">
              <a:rPr lang="es-ES_tradnl" smtClean="0"/>
              <a:t>15</a:t>
            </a:fld>
            <a:endParaRPr lang="es-ES_tradnl"/>
          </a:p>
        </p:txBody>
      </p:sp>
    </p:spTree>
    <p:extLst>
      <p:ext uri="{BB962C8B-B14F-4D97-AF65-F5344CB8AC3E}">
        <p14:creationId xmlns:p14="http://schemas.microsoft.com/office/powerpoint/2010/main" val="302040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EBE2201-38E7-E44F-B9A0-895901490B33}" type="slidenum">
              <a:rPr lang="es-ES_tradnl" smtClean="0"/>
              <a:t>16</a:t>
            </a:fld>
            <a:endParaRPr lang="es-ES_tradnl"/>
          </a:p>
        </p:txBody>
      </p:sp>
    </p:spTree>
    <p:extLst>
      <p:ext uri="{BB962C8B-B14F-4D97-AF65-F5344CB8AC3E}">
        <p14:creationId xmlns:p14="http://schemas.microsoft.com/office/powerpoint/2010/main" val="336758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EE0F6236-89B9-5244-A635-3C1EFD841CDE}" type="datetimeFigureOut">
              <a:rPr lang="es-ES_tradnl" smtClean="0"/>
              <a:t>17/09/2025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9E5C08-C117-4E4D-8D44-FA6569E1777C}" type="slidenum">
              <a:rPr lang="es-ES_tradnl" smtClean="0"/>
              <a:t>‹Nº›</a:t>
            </a:fld>
            <a:endParaRPr lang="es-ES_tradnl"/>
          </a:p>
        </p:txBody>
      </p:sp>
    </p:spTree>
    <p:extLst>
      <p:ext uri="{BB962C8B-B14F-4D97-AF65-F5344CB8AC3E}">
        <p14:creationId xmlns:p14="http://schemas.microsoft.com/office/powerpoint/2010/main" val="578089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EE0F6236-89B9-5244-A635-3C1EFD841CDE}" type="datetimeFigureOut">
              <a:rPr lang="es-ES_tradnl" smtClean="0"/>
              <a:t>17/09/2025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9E5C08-C117-4E4D-8D44-FA6569E1777C}" type="slidenum">
              <a:rPr lang="es-ES_tradnl" smtClean="0"/>
              <a:t>‹Nº›</a:t>
            </a:fld>
            <a:endParaRPr lang="es-ES_tradnl"/>
          </a:p>
        </p:txBody>
      </p:sp>
    </p:spTree>
    <p:extLst>
      <p:ext uri="{BB962C8B-B14F-4D97-AF65-F5344CB8AC3E}">
        <p14:creationId xmlns:p14="http://schemas.microsoft.com/office/powerpoint/2010/main" val="517409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EE0F6236-89B9-5244-A635-3C1EFD841CDE}" type="datetimeFigureOut">
              <a:rPr lang="es-ES_tradnl" smtClean="0"/>
              <a:t>17/09/2025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9E5C08-C117-4E4D-8D44-FA6569E1777C}" type="slidenum">
              <a:rPr lang="es-ES_tradnl" smtClean="0"/>
              <a:t>‹Nº›</a:t>
            </a:fld>
            <a:endParaRPr lang="es-ES_tradnl"/>
          </a:p>
        </p:txBody>
      </p:sp>
    </p:spTree>
    <p:extLst>
      <p:ext uri="{BB962C8B-B14F-4D97-AF65-F5344CB8AC3E}">
        <p14:creationId xmlns:p14="http://schemas.microsoft.com/office/powerpoint/2010/main" val="943507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‹Nº›</a:t>
            </a:fld>
            <a:endParaRPr dirty="0"/>
          </a:p>
        </p:txBody>
      </p:sp>
    </p:spTree>
    <p:extLst>
      <p:ext uri="{BB962C8B-B14F-4D97-AF65-F5344CB8AC3E}">
        <p14:creationId xmlns:p14="http://schemas.microsoft.com/office/powerpoint/2010/main" val="66215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EE0F6236-89B9-5244-A635-3C1EFD841CDE}" type="datetimeFigureOut">
              <a:rPr lang="es-ES_tradnl" smtClean="0"/>
              <a:t>17/09/2025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9E5C08-C117-4E4D-8D44-FA6569E1777C}" type="slidenum">
              <a:rPr lang="es-ES_tradnl" smtClean="0"/>
              <a:t>‹Nº›</a:t>
            </a:fld>
            <a:endParaRPr lang="es-ES_tradnl"/>
          </a:p>
        </p:txBody>
      </p:sp>
    </p:spTree>
    <p:extLst>
      <p:ext uri="{BB962C8B-B14F-4D97-AF65-F5344CB8AC3E}">
        <p14:creationId xmlns:p14="http://schemas.microsoft.com/office/powerpoint/2010/main" val="175877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EE0F6236-89B9-5244-A635-3C1EFD841CDE}" type="datetimeFigureOut">
              <a:rPr lang="es-ES_tradnl" smtClean="0"/>
              <a:t>17/09/2025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9E5C08-C117-4E4D-8D44-FA6569E1777C}" type="slidenum">
              <a:rPr lang="es-ES_tradnl" smtClean="0"/>
              <a:t>‹Nº›</a:t>
            </a:fld>
            <a:endParaRPr lang="es-ES_tradnl"/>
          </a:p>
        </p:txBody>
      </p:sp>
    </p:spTree>
    <p:extLst>
      <p:ext uri="{BB962C8B-B14F-4D97-AF65-F5344CB8AC3E}">
        <p14:creationId xmlns:p14="http://schemas.microsoft.com/office/powerpoint/2010/main" val="1822306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EE0F6236-89B9-5244-A635-3C1EFD841CDE}" type="datetimeFigureOut">
              <a:rPr lang="es-ES_tradnl" smtClean="0"/>
              <a:t>17/09/2025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9E5C08-C117-4E4D-8D44-FA6569E1777C}" type="slidenum">
              <a:rPr lang="es-ES_tradnl" smtClean="0"/>
              <a:t>‹Nº›</a:t>
            </a:fld>
            <a:endParaRPr lang="es-ES_tradnl"/>
          </a:p>
        </p:txBody>
      </p:sp>
    </p:spTree>
    <p:extLst>
      <p:ext uri="{BB962C8B-B14F-4D97-AF65-F5344CB8AC3E}">
        <p14:creationId xmlns:p14="http://schemas.microsoft.com/office/powerpoint/2010/main" val="100832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EE0F6236-89B9-5244-A635-3C1EFD841CDE}" type="datetimeFigureOut">
              <a:rPr lang="es-ES_tradnl" smtClean="0"/>
              <a:t>17/09/2025</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669E5C08-C117-4E4D-8D44-FA6569E1777C}" type="slidenum">
              <a:rPr lang="es-ES_tradnl" smtClean="0"/>
              <a:t>‹Nº›</a:t>
            </a:fld>
            <a:endParaRPr lang="es-ES_tradnl"/>
          </a:p>
        </p:txBody>
      </p:sp>
    </p:spTree>
    <p:extLst>
      <p:ext uri="{BB962C8B-B14F-4D97-AF65-F5344CB8AC3E}">
        <p14:creationId xmlns:p14="http://schemas.microsoft.com/office/powerpoint/2010/main" val="329078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EE0F6236-89B9-5244-A635-3C1EFD841CDE}" type="datetimeFigureOut">
              <a:rPr lang="es-ES_tradnl" smtClean="0"/>
              <a:t>17/09/2025</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669E5C08-C117-4E4D-8D44-FA6569E1777C}" type="slidenum">
              <a:rPr lang="es-ES_tradnl" smtClean="0"/>
              <a:t>‹Nº›</a:t>
            </a:fld>
            <a:endParaRPr lang="es-ES_tradnl"/>
          </a:p>
        </p:txBody>
      </p:sp>
    </p:spTree>
    <p:extLst>
      <p:ext uri="{BB962C8B-B14F-4D97-AF65-F5344CB8AC3E}">
        <p14:creationId xmlns:p14="http://schemas.microsoft.com/office/powerpoint/2010/main" val="1056782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E0F6236-89B9-5244-A635-3C1EFD841CDE}" type="datetimeFigureOut">
              <a:rPr lang="es-ES_tradnl" smtClean="0"/>
              <a:t>17/09/2025</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669E5C08-C117-4E4D-8D44-FA6569E1777C}" type="slidenum">
              <a:rPr lang="es-ES_tradnl" smtClean="0"/>
              <a:t>‹Nº›</a:t>
            </a:fld>
            <a:endParaRPr lang="es-ES_tradnl"/>
          </a:p>
        </p:txBody>
      </p:sp>
      <p:sp>
        <p:nvSpPr>
          <p:cNvPr id="5" name="Rectángulo 4">
            <a:extLst>
              <a:ext uri="{FF2B5EF4-FFF2-40B4-BE49-F238E27FC236}">
                <a16:creationId xmlns:a16="http://schemas.microsoft.com/office/drawing/2014/main" id="{539015AA-0CC8-B6DD-F34C-A3A0E83BAAA9}"/>
              </a:ext>
            </a:extLst>
          </p:cNvPr>
          <p:cNvSpPr/>
          <p:nvPr userDrawn="1"/>
        </p:nvSpPr>
        <p:spPr>
          <a:xfrm>
            <a:off x="3931920" y="0"/>
            <a:ext cx="411480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ASTIC.png">
            <a:extLst>
              <a:ext uri="{FF2B5EF4-FFF2-40B4-BE49-F238E27FC236}">
                <a16:creationId xmlns:a16="http://schemas.microsoft.com/office/drawing/2014/main" id="{FF3966D6-EB91-3580-CA66-C10CD13BE2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45800" y="6319561"/>
            <a:ext cx="1219200" cy="438702"/>
          </a:xfrm>
          <a:prstGeom prst="rect">
            <a:avLst/>
          </a:prstGeom>
          <a:solidFill>
            <a:schemeClr val="bg1"/>
          </a:solidFill>
          <a:ln>
            <a:noFill/>
          </a:ln>
          <a:effectLst/>
        </p:spPr>
      </p:pic>
      <p:pic>
        <p:nvPicPr>
          <p:cNvPr id="7" name="Imagen 6">
            <a:extLst>
              <a:ext uri="{FF2B5EF4-FFF2-40B4-BE49-F238E27FC236}">
                <a16:creationId xmlns:a16="http://schemas.microsoft.com/office/drawing/2014/main" id="{F6298D0D-BD93-9EF6-6037-5AFC0EEB49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090961"/>
            <a:ext cx="1788160" cy="697189"/>
          </a:xfrm>
          <a:prstGeom prst="rect">
            <a:avLst/>
          </a:prstGeom>
        </p:spPr>
      </p:pic>
    </p:spTree>
    <p:extLst>
      <p:ext uri="{BB962C8B-B14F-4D97-AF65-F5344CB8AC3E}">
        <p14:creationId xmlns:p14="http://schemas.microsoft.com/office/powerpoint/2010/main" val="1646725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E0F6236-89B9-5244-A635-3C1EFD841CDE}" type="datetimeFigureOut">
              <a:rPr lang="es-ES_tradnl" smtClean="0"/>
              <a:t>17/09/2025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9E5C08-C117-4E4D-8D44-FA6569E1777C}" type="slidenum">
              <a:rPr lang="es-ES_tradnl" smtClean="0"/>
              <a:t>‹Nº›</a:t>
            </a:fld>
            <a:endParaRPr lang="es-ES_tradnl"/>
          </a:p>
        </p:txBody>
      </p:sp>
    </p:spTree>
    <p:extLst>
      <p:ext uri="{BB962C8B-B14F-4D97-AF65-F5344CB8AC3E}">
        <p14:creationId xmlns:p14="http://schemas.microsoft.com/office/powerpoint/2010/main" val="1886963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E0F6236-89B9-5244-A635-3C1EFD841CDE}" type="datetimeFigureOut">
              <a:rPr lang="es-ES_tradnl" smtClean="0"/>
              <a:t>17/09/2025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9E5C08-C117-4E4D-8D44-FA6569E1777C}" type="slidenum">
              <a:rPr lang="es-ES_tradnl" smtClean="0"/>
              <a:t>‹Nº›</a:t>
            </a:fld>
            <a:endParaRPr lang="es-ES_tradnl"/>
          </a:p>
        </p:txBody>
      </p:sp>
    </p:spTree>
    <p:extLst>
      <p:ext uri="{BB962C8B-B14F-4D97-AF65-F5344CB8AC3E}">
        <p14:creationId xmlns:p14="http://schemas.microsoft.com/office/powerpoint/2010/main" val="15195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F6236-89B9-5244-A635-3C1EFD841CDE}" type="datetimeFigureOut">
              <a:rPr lang="es-ES_tradnl" smtClean="0"/>
              <a:t>17/09/2025</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E5C08-C117-4E4D-8D44-FA6569E1777C}" type="slidenum">
              <a:rPr lang="es-ES_tradnl" smtClean="0"/>
              <a:t>‹Nº›</a:t>
            </a:fld>
            <a:endParaRPr lang="es-ES_tradnl"/>
          </a:p>
        </p:txBody>
      </p:sp>
      <p:pic>
        <p:nvPicPr>
          <p:cNvPr id="7" name="Imagen 6"/>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319954" y="1196975"/>
            <a:ext cx="9890760" cy="249936"/>
          </a:xfrm>
          <a:prstGeom prst="rect">
            <a:avLst/>
          </a:prstGeom>
        </p:spPr>
      </p:pic>
      <p:pic>
        <p:nvPicPr>
          <p:cNvPr id="9" name="Imagen 8"/>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319954" y="6056842"/>
            <a:ext cx="9890760" cy="249936"/>
          </a:xfrm>
          <a:prstGeom prst="rect">
            <a:avLst/>
          </a:prstGeom>
        </p:spPr>
      </p:pic>
      <p:pic>
        <p:nvPicPr>
          <p:cNvPr id="11" name="Imagen 10">
            <a:extLst>
              <a:ext uri="{FF2B5EF4-FFF2-40B4-BE49-F238E27FC236}">
                <a16:creationId xmlns:a16="http://schemas.microsoft.com/office/drawing/2014/main" id="{241235B1-7F01-6948-9D2F-A86B6D6E4C10}"/>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a:off x="4038601" y="73300"/>
            <a:ext cx="3867147" cy="874564"/>
          </a:xfrm>
          <a:prstGeom prst="rect">
            <a:avLst/>
          </a:prstGeom>
        </p:spPr>
      </p:pic>
    </p:spTree>
    <p:extLst>
      <p:ext uri="{BB962C8B-B14F-4D97-AF65-F5344CB8AC3E}">
        <p14:creationId xmlns:p14="http://schemas.microsoft.com/office/powerpoint/2010/main" val="183191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7.xml"/><Relationship Id="rId7" Type="http://schemas.openxmlformats.org/officeDocument/2006/relationships/hyperlink" Target="https://eurorap.org/2nd-un-decade-of-action-for-road-safety-2021-2030/"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1.emf"/><Relationship Id="rId11" Type="http://schemas.openxmlformats.org/officeDocument/2006/relationships/image" Target="../media/image45.png"/><Relationship Id="rId5" Type="http://schemas.openxmlformats.org/officeDocument/2006/relationships/oleObject" Target="../embeddings/oleObject1.bin"/><Relationship Id="rId10" Type="http://schemas.openxmlformats.org/officeDocument/2006/relationships/image" Target="../media/image44.png"/><Relationship Id="rId4" Type="http://schemas.openxmlformats.org/officeDocument/2006/relationships/notesSlide" Target="../notesSlides/notesSlide6.xml"/><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sv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hyperlink" Target="https://www.youtube.com/watch?v=BPNVBlOZDXw"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7.png"/></Relationships>
</file>

<file path=ppt/slides/_rels/slide3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59156-5EC5-D26B-DF74-32D9D21F2751}"/>
              </a:ext>
            </a:extLst>
          </p:cNvPr>
          <p:cNvSpPr>
            <a:spLocks noGrp="1"/>
          </p:cNvSpPr>
          <p:nvPr>
            <p:ph type="ctrTitle"/>
          </p:nvPr>
        </p:nvSpPr>
        <p:spPr>
          <a:xfrm>
            <a:off x="1524000" y="2851628"/>
            <a:ext cx="9144000" cy="1780416"/>
          </a:xfrm>
        </p:spPr>
        <p:txBody>
          <a:bodyPr>
            <a:normAutofit/>
          </a:bodyPr>
          <a:lstStyle/>
          <a:p>
            <a:r>
              <a:rPr lang="es-ES" sz="5400" b="0" i="0" dirty="0">
                <a:solidFill>
                  <a:srgbClr val="00B050"/>
                </a:solidFill>
                <a:effectLst>
                  <a:outerShdw blurRad="38100" dist="38100" dir="2700000" algn="tl">
                    <a:srgbClr val="000000">
                      <a:alpha val="43137"/>
                    </a:srgbClr>
                  </a:outerShdw>
                </a:effectLst>
                <a:latin typeface="-apple-system"/>
              </a:rPr>
              <a:t>II Congreso Internacional 'Economía Circular y Plástico'</a:t>
            </a:r>
            <a:endParaRPr lang="es-ES" sz="5400" dirty="0">
              <a:solidFill>
                <a:srgbClr val="00B050"/>
              </a:solidFill>
              <a:effectLst>
                <a:outerShdw blurRad="38100" dist="38100" dir="2700000" algn="tl">
                  <a:srgbClr val="000000">
                    <a:alpha val="43137"/>
                  </a:srgbClr>
                </a:outerShdw>
              </a:effectLst>
            </a:endParaRPr>
          </a:p>
        </p:txBody>
      </p:sp>
      <p:sp>
        <p:nvSpPr>
          <p:cNvPr id="3" name="Subtítulo 2">
            <a:extLst>
              <a:ext uri="{FF2B5EF4-FFF2-40B4-BE49-F238E27FC236}">
                <a16:creationId xmlns:a16="http://schemas.microsoft.com/office/drawing/2014/main" id="{99AC3815-7C9F-A9EC-43BB-B67C6A3ECA69}"/>
              </a:ext>
            </a:extLst>
          </p:cNvPr>
          <p:cNvSpPr>
            <a:spLocks noGrp="1"/>
          </p:cNvSpPr>
          <p:nvPr>
            <p:ph type="subTitle" idx="1"/>
          </p:nvPr>
        </p:nvSpPr>
        <p:spPr>
          <a:xfrm>
            <a:off x="1524000" y="5028708"/>
            <a:ext cx="9144000" cy="1655762"/>
          </a:xfrm>
        </p:spPr>
        <p:txBody>
          <a:bodyPr/>
          <a:lstStyle/>
          <a:p>
            <a:pPr algn="r"/>
            <a:r>
              <a:rPr lang="es-ES" dirty="0">
                <a:solidFill>
                  <a:srgbClr val="0070C0"/>
                </a:solidFill>
                <a:latin typeface="Arial Narrow" panose="020B0606020202030204" pitchFamily="34" charset="0"/>
              </a:rPr>
              <a:t>Antonio Jiménez  (</a:t>
            </a:r>
            <a:r>
              <a:rPr lang="es-ES" dirty="0" err="1">
                <a:solidFill>
                  <a:srgbClr val="0070C0"/>
                </a:solidFill>
                <a:latin typeface="Arial Narrow" panose="020B0606020202030204" pitchFamily="34" charset="0"/>
              </a:rPr>
              <a:t>Transmota</a:t>
            </a:r>
            <a:r>
              <a:rPr lang="es-ES" dirty="0">
                <a:solidFill>
                  <a:srgbClr val="0070C0"/>
                </a:solidFill>
                <a:latin typeface="Arial Narrow" panose="020B0606020202030204" pitchFamily="34" charset="0"/>
              </a:rPr>
              <a:t>)</a:t>
            </a:r>
          </a:p>
          <a:p>
            <a:pPr algn="r"/>
            <a:r>
              <a:rPr lang="es-ES" dirty="0">
                <a:solidFill>
                  <a:srgbClr val="0070C0"/>
                </a:solidFill>
                <a:latin typeface="Arial Narrow" panose="020B0606020202030204" pitchFamily="34" charset="0"/>
              </a:rPr>
              <a:t>Ramón Valdivia (ASTIC / IRU)</a:t>
            </a:r>
          </a:p>
          <a:p>
            <a:pPr algn="r"/>
            <a:endParaRPr lang="es-ES" dirty="0">
              <a:solidFill>
                <a:srgbClr val="0070C0"/>
              </a:solidFill>
              <a:latin typeface="Arial Narrow" panose="020B0606020202030204" pitchFamily="34" charset="0"/>
            </a:endParaRPr>
          </a:p>
        </p:txBody>
      </p:sp>
      <p:pic>
        <p:nvPicPr>
          <p:cNvPr id="5" name="Imagen 4">
            <a:extLst>
              <a:ext uri="{FF2B5EF4-FFF2-40B4-BE49-F238E27FC236}">
                <a16:creationId xmlns:a16="http://schemas.microsoft.com/office/drawing/2014/main" id="{C204A951-3A7E-F0FF-63A5-D8D06AA2C4B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722646" y="0"/>
            <a:ext cx="6817490" cy="2662518"/>
          </a:xfrm>
          <a:prstGeom prst="rect">
            <a:avLst/>
          </a:prstGeom>
        </p:spPr>
      </p:pic>
      <p:sp>
        <p:nvSpPr>
          <p:cNvPr id="6" name="CuadroTexto 5">
            <a:extLst>
              <a:ext uri="{FF2B5EF4-FFF2-40B4-BE49-F238E27FC236}">
                <a16:creationId xmlns:a16="http://schemas.microsoft.com/office/drawing/2014/main" id="{1077DB82-FED7-5B7B-6185-5C2D4D6B0C9E}"/>
              </a:ext>
            </a:extLst>
          </p:cNvPr>
          <p:cNvSpPr txBox="1"/>
          <p:nvPr/>
        </p:nvSpPr>
        <p:spPr>
          <a:xfrm>
            <a:off x="9320638" y="6407471"/>
            <a:ext cx="1971245" cy="276999"/>
          </a:xfrm>
          <a:prstGeom prst="rect">
            <a:avLst/>
          </a:prstGeom>
          <a:noFill/>
        </p:spPr>
        <p:txBody>
          <a:bodyPr wrap="none" rtlCol="0">
            <a:spAutoFit/>
          </a:bodyPr>
          <a:lstStyle/>
          <a:p>
            <a:r>
              <a:rPr lang="es-ES" sz="1200" dirty="0">
                <a:solidFill>
                  <a:srgbClr val="0070C0"/>
                </a:solidFill>
              </a:rPr>
              <a:t>2 de abril 2025 Alcalá la Real</a:t>
            </a:r>
          </a:p>
        </p:txBody>
      </p:sp>
    </p:spTree>
    <p:extLst>
      <p:ext uri="{BB962C8B-B14F-4D97-AF65-F5344CB8AC3E}">
        <p14:creationId xmlns:p14="http://schemas.microsoft.com/office/powerpoint/2010/main" val="3633513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6948380-89EE-837C-4D81-EC0E81DA3F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871" y="1783278"/>
            <a:ext cx="4079927" cy="4105347"/>
          </a:xfrm>
          <a:prstGeom prst="rect">
            <a:avLst/>
          </a:prstGeom>
        </p:spPr>
      </p:pic>
      <p:pic>
        <p:nvPicPr>
          <p:cNvPr id="9" name="Imagen 8">
            <a:extLst>
              <a:ext uri="{FF2B5EF4-FFF2-40B4-BE49-F238E27FC236}">
                <a16:creationId xmlns:a16="http://schemas.microsoft.com/office/drawing/2014/main" id="{1613A70D-F6C5-B816-626D-6737F1F481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931" y="1658471"/>
            <a:ext cx="6334257" cy="4318258"/>
          </a:xfrm>
          <a:prstGeom prst="rect">
            <a:avLst/>
          </a:prstGeom>
        </p:spPr>
      </p:pic>
      <p:sp>
        <p:nvSpPr>
          <p:cNvPr id="10" name="CuadroTexto 9">
            <a:extLst>
              <a:ext uri="{FF2B5EF4-FFF2-40B4-BE49-F238E27FC236}">
                <a16:creationId xmlns:a16="http://schemas.microsoft.com/office/drawing/2014/main" id="{5BED3DB7-18E1-296F-5A00-E03D18302D9E}"/>
              </a:ext>
            </a:extLst>
          </p:cNvPr>
          <p:cNvSpPr txBox="1"/>
          <p:nvPr/>
        </p:nvSpPr>
        <p:spPr>
          <a:xfrm>
            <a:off x="2703893" y="358051"/>
            <a:ext cx="6480941" cy="523220"/>
          </a:xfrm>
          <a:prstGeom prst="rect">
            <a:avLst/>
          </a:prstGeom>
          <a:noFill/>
        </p:spPr>
        <p:txBody>
          <a:bodyPr wrap="none" rtlCol="0">
            <a:spAutoFit/>
          </a:bodyPr>
          <a:lstStyle>
            <a:defPPr>
              <a:defRPr lang="es-ES_tradnl"/>
            </a:defPPr>
            <a:lvl1pPr>
              <a:defRPr sz="2800">
                <a:solidFill>
                  <a:srgbClr val="0070C0"/>
                </a:solidFill>
                <a:latin typeface="Arial Narrow" panose="020B0606020202030204" pitchFamily="34" charset="0"/>
              </a:defRPr>
            </a:lvl1pPr>
          </a:lstStyle>
          <a:p>
            <a:r>
              <a:rPr lang="es-ES" dirty="0"/>
              <a:t>Transporte de mercancías en Europa en Ton.kM</a:t>
            </a:r>
          </a:p>
        </p:txBody>
      </p:sp>
      <p:sp>
        <p:nvSpPr>
          <p:cNvPr id="11" name="Rectángulo 10">
            <a:extLst>
              <a:ext uri="{FF2B5EF4-FFF2-40B4-BE49-F238E27FC236}">
                <a16:creationId xmlns:a16="http://schemas.microsoft.com/office/drawing/2014/main" id="{72F88A56-BAD7-1756-4819-02A6DB2486C8}"/>
              </a:ext>
            </a:extLst>
          </p:cNvPr>
          <p:cNvSpPr/>
          <p:nvPr/>
        </p:nvSpPr>
        <p:spPr>
          <a:xfrm>
            <a:off x="5657169" y="3083858"/>
            <a:ext cx="1057397" cy="523220"/>
          </a:xfrm>
          <a:prstGeom prst="rect">
            <a:avLst/>
          </a:prstGeom>
          <a:noFill/>
        </p:spPr>
        <p:txBody>
          <a:bodyPr wrap="square" lIns="91440" tIns="45720" rIns="91440" bIns="45720">
            <a:spAutoFit/>
          </a:bodyPr>
          <a:lstStyle/>
          <a:p>
            <a:pPr algn="ctr"/>
            <a:r>
              <a:rPr lang="es-ES" sz="2800" b="0" cap="none" spc="0" dirty="0">
                <a:ln w="0"/>
                <a:solidFill>
                  <a:schemeClr val="accent1">
                    <a:lumMod val="75000"/>
                  </a:schemeClr>
                </a:solidFill>
                <a:effectLst>
                  <a:outerShdw blurRad="38100" dist="25400" dir="5400000" algn="ctr" rotWithShape="0">
                    <a:srgbClr val="6E747A">
                      <a:alpha val="43000"/>
                    </a:srgbClr>
                  </a:outerShdw>
                </a:effectLst>
              </a:rPr>
              <a:t>Spain</a:t>
            </a:r>
          </a:p>
        </p:txBody>
      </p:sp>
    </p:spTree>
    <p:extLst>
      <p:ext uri="{BB962C8B-B14F-4D97-AF65-F5344CB8AC3E}">
        <p14:creationId xmlns:p14="http://schemas.microsoft.com/office/powerpoint/2010/main" val="865116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23A08F26-FAE5-4170-A06B-AE94C2AB9B0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4" name="Object 23" hidden="1">
                        <a:extLst>
                          <a:ext uri="{FF2B5EF4-FFF2-40B4-BE49-F238E27FC236}">
                            <a16:creationId xmlns:a16="http://schemas.microsoft.com/office/drawing/2014/main" id="{23A08F26-FAE5-4170-A06B-AE94C2AB9B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F5366739-FBF8-48BB-B769-4D7D0B40D937}"/>
              </a:ext>
            </a:extLst>
          </p:cNvPr>
          <p:cNvSpPr/>
          <p:nvPr>
            <p:custDataLst>
              <p:tags r:id="rId2"/>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400" kern="0" dirty="0">
              <a:solidFill>
                <a:srgbClr val="323232"/>
              </a:solidFill>
              <a:latin typeface="Oswald Bold" panose="00000800000000000000" pitchFamily="2" charset="0"/>
              <a:sym typeface="Oswald Bold" panose="00000800000000000000" pitchFamily="2" charset="0"/>
            </a:endParaRPr>
          </a:p>
        </p:txBody>
      </p:sp>
      <p:sp>
        <p:nvSpPr>
          <p:cNvPr id="6" name="Title 5">
            <a:extLst>
              <a:ext uri="{FF2B5EF4-FFF2-40B4-BE49-F238E27FC236}">
                <a16:creationId xmlns:a16="http://schemas.microsoft.com/office/drawing/2014/main" id="{D9B94861-7FD9-9A4B-857C-1288F78C1738}"/>
              </a:ext>
            </a:extLst>
          </p:cNvPr>
          <p:cNvSpPr>
            <a:spLocks noGrp="1"/>
          </p:cNvSpPr>
          <p:nvPr>
            <p:ph type="title" idx="4294967295"/>
          </p:nvPr>
        </p:nvSpPr>
        <p:spPr>
          <a:xfrm>
            <a:off x="0" y="1317625"/>
            <a:ext cx="12192000" cy="763588"/>
          </a:xfrm>
        </p:spPr>
        <p:txBody>
          <a:bodyPr>
            <a:noAutofit/>
          </a:bodyPr>
          <a:lstStyle/>
          <a:p>
            <a:pPr marL="184150" algn="ctr"/>
            <a:r>
              <a:rPr lang="es-ES" sz="1800" b="1" dirty="0">
                <a:solidFill>
                  <a:srgbClr val="00B0F0"/>
                </a:solidFill>
                <a:latin typeface="Arial Narrow" panose="020B0606020202030204" pitchFamily="34" charset="0"/>
              </a:rPr>
              <a:t>Tanto el transporte de mercancías como el de pasajeros, se ven fuertemente afectados por las principales tendencias que crean una necesidad adicional de una asociacionismo fuerte e influyente para la industria del transporte por carretera</a:t>
            </a:r>
            <a:endParaRPr lang="en-GB" sz="1800" b="1" dirty="0">
              <a:latin typeface="Arial Narrow" panose="020B0606020202030204" pitchFamily="34" charset="0"/>
            </a:endParaRPr>
          </a:p>
        </p:txBody>
      </p:sp>
      <p:sp>
        <p:nvSpPr>
          <p:cNvPr id="16" name="TextBox 15">
            <a:extLst>
              <a:ext uri="{FF2B5EF4-FFF2-40B4-BE49-F238E27FC236}">
                <a16:creationId xmlns:a16="http://schemas.microsoft.com/office/drawing/2014/main" id="{8DDEAFC1-899A-5A42-BE56-DC0635B69C58}"/>
              </a:ext>
            </a:extLst>
          </p:cNvPr>
          <p:cNvSpPr txBox="1"/>
          <p:nvPr/>
        </p:nvSpPr>
        <p:spPr>
          <a:xfrm>
            <a:off x="1553227" y="713984"/>
            <a:ext cx="184731" cy="369332"/>
          </a:xfrm>
          <a:prstGeom prst="rect">
            <a:avLst/>
          </a:prstGeom>
          <a:noFill/>
        </p:spPr>
        <p:txBody>
          <a:bodyPr wrap="none" rtlCol="0">
            <a:spAutoFit/>
          </a:bodyPr>
          <a:lstStyle/>
          <a:p>
            <a:endParaRPr lang="en-GB" dirty="0">
              <a:solidFill>
                <a:srgbClr val="323232"/>
              </a:solidFill>
            </a:endParaRPr>
          </a:p>
        </p:txBody>
      </p:sp>
      <p:sp>
        <p:nvSpPr>
          <p:cNvPr id="33" name="Title 9">
            <a:extLst>
              <a:ext uri="{FF2B5EF4-FFF2-40B4-BE49-F238E27FC236}">
                <a16:creationId xmlns:a16="http://schemas.microsoft.com/office/drawing/2014/main" id="{E7E01121-CE60-2748-9037-962A9B7656BD}"/>
              </a:ext>
            </a:extLst>
          </p:cNvPr>
          <p:cNvSpPr txBox="1">
            <a:spLocks/>
          </p:cNvSpPr>
          <p:nvPr/>
        </p:nvSpPr>
        <p:spPr>
          <a:xfrm>
            <a:off x="1057519" y="248609"/>
            <a:ext cx="9825140" cy="588605"/>
          </a:xfrm>
          <a:prstGeom prst="rect">
            <a:avLst/>
          </a:prstGeom>
          <a:solidFill>
            <a:srgbClr val="0070C0">
              <a:alpha val="92000"/>
            </a:srgbClr>
          </a:solidFill>
          <a:ln>
            <a:noFill/>
          </a:ln>
        </p:spPr>
        <p:txBody>
          <a:bodyPr rot="0" spcFirstLastPara="0" vertOverflow="overflow" horzOverflow="overflow" vert="horz" wrap="none" lIns="216000" tIns="72000" rIns="180000" bIns="72000" numCol="1" spcCol="0" rtlCol="0" fromWordArt="0" anchor="ctr" anchorCtr="0" forceAA="0" compatLnSpc="1">
            <a:prstTxWarp prst="textNoShape">
              <a:avLst/>
            </a:prstTxWarp>
            <a:spAutoFit/>
          </a:bodyPr>
          <a:lstStyle>
            <a:lvl1pPr marL="185738" indent="0">
              <a:lnSpc>
                <a:spcPct val="90000"/>
              </a:lnSpc>
              <a:spcBef>
                <a:spcPct val="0"/>
              </a:spcBef>
              <a:buNone/>
              <a:tabLst/>
              <a:defRPr lang="en-US" sz="2400" dirty="0">
                <a:solidFill>
                  <a:schemeClr val="bg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8425"/>
            <a:r>
              <a:rPr lang="en-GB" sz="3200" dirty="0" err="1">
                <a:solidFill>
                  <a:srgbClr val="FFFFFF"/>
                </a:solidFill>
                <a:latin typeface="Arial Narrow" panose="020B0606020202030204" pitchFamily="34" charset="0"/>
              </a:rPr>
              <a:t>Tendencias</a:t>
            </a:r>
            <a:r>
              <a:rPr lang="en-GB" sz="3200" dirty="0">
                <a:solidFill>
                  <a:srgbClr val="FFFFFF"/>
                </a:solidFill>
                <a:latin typeface="Arial Narrow" panose="020B0606020202030204" pitchFamily="34" charset="0"/>
              </a:rPr>
              <a:t> clave que </a:t>
            </a:r>
            <a:r>
              <a:rPr lang="en-GB" sz="3200" dirty="0" err="1">
                <a:solidFill>
                  <a:srgbClr val="FFFFFF"/>
                </a:solidFill>
                <a:latin typeface="Arial Narrow" panose="020B0606020202030204" pitchFamily="34" charset="0"/>
              </a:rPr>
              <a:t>inciden</a:t>
            </a:r>
            <a:r>
              <a:rPr lang="en-GB" sz="3200" dirty="0">
                <a:solidFill>
                  <a:srgbClr val="FFFFFF"/>
                </a:solidFill>
                <a:latin typeface="Arial Narrow" panose="020B0606020202030204" pitchFamily="34" charset="0"/>
              </a:rPr>
              <a:t> </a:t>
            </a:r>
            <a:r>
              <a:rPr lang="en-GB" sz="3200" dirty="0" err="1">
                <a:solidFill>
                  <a:srgbClr val="FFFFFF"/>
                </a:solidFill>
                <a:latin typeface="Arial Narrow" panose="020B0606020202030204" pitchFamily="34" charset="0"/>
              </a:rPr>
              <a:t>sobre</a:t>
            </a:r>
            <a:r>
              <a:rPr lang="en-GB" sz="3200" dirty="0">
                <a:solidFill>
                  <a:srgbClr val="FFFFFF"/>
                </a:solidFill>
                <a:latin typeface="Arial Narrow" panose="020B0606020202030204" pitchFamily="34" charset="0"/>
              </a:rPr>
              <a:t> el </a:t>
            </a:r>
            <a:r>
              <a:rPr lang="en-GB" sz="3200" dirty="0" err="1">
                <a:solidFill>
                  <a:srgbClr val="FFFFFF"/>
                </a:solidFill>
                <a:latin typeface="Arial Narrow" panose="020B0606020202030204" pitchFamily="34" charset="0"/>
              </a:rPr>
              <a:t>transporte</a:t>
            </a:r>
            <a:r>
              <a:rPr lang="en-GB" sz="3200" dirty="0">
                <a:solidFill>
                  <a:srgbClr val="FFFFFF"/>
                </a:solidFill>
                <a:latin typeface="Arial Narrow" panose="020B0606020202030204" pitchFamily="34" charset="0"/>
              </a:rPr>
              <a:t> por </a:t>
            </a:r>
            <a:r>
              <a:rPr lang="en-GB" sz="3200" dirty="0" err="1">
                <a:solidFill>
                  <a:srgbClr val="FFFFFF"/>
                </a:solidFill>
                <a:latin typeface="Arial Narrow" panose="020B0606020202030204" pitchFamily="34" charset="0"/>
              </a:rPr>
              <a:t>carretera</a:t>
            </a:r>
            <a:endParaRPr lang="en-GB" sz="3200" dirty="0">
              <a:solidFill>
                <a:srgbClr val="FFFFFF"/>
              </a:solidFill>
              <a:latin typeface="Arial Narrow" panose="020B0606020202030204" pitchFamily="34" charset="0"/>
            </a:endParaRPr>
          </a:p>
        </p:txBody>
      </p:sp>
      <p:sp>
        <p:nvSpPr>
          <p:cNvPr id="38" name="Slide Number Placeholder 3">
            <a:extLst>
              <a:ext uri="{FF2B5EF4-FFF2-40B4-BE49-F238E27FC236}">
                <a16:creationId xmlns:a16="http://schemas.microsoft.com/office/drawing/2014/main" id="{C22B773C-CEFD-2C4A-ACF7-2162ABD1E7A4}"/>
              </a:ext>
            </a:extLst>
          </p:cNvPr>
          <p:cNvSpPr txBox="1">
            <a:spLocks/>
          </p:cNvSpPr>
          <p:nvPr/>
        </p:nvSpPr>
        <p:spPr>
          <a:xfrm>
            <a:off x="9982200" y="6368707"/>
            <a:ext cx="2743200" cy="365125"/>
          </a:xfrm>
          <a:prstGeom prst="rect">
            <a:avLst/>
          </a:prstGeom>
        </p:spPr>
        <p:txBody>
          <a:bodyPr vert="horz" lIns="91440" tIns="45720" rIns="91440" bIns="45720" rtlCol="0" anchor="ctr"/>
          <a:lstStyle>
            <a:defPPr>
              <a:defRPr lang="en-US"/>
            </a:defPPr>
            <a:lvl1pPr algn="ctr">
              <a:defRPr lang="en-US" sz="1000" smtClean="0">
                <a:solidFill>
                  <a:schemeClr val="tx1">
                    <a:lumMod val="50000"/>
                    <a:lumOff val="50000"/>
                  </a:schemeClr>
                </a:solidFill>
                <a:latin typeface="Corbel" panose="020B05030202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323232">
                  <a:lumMod val="50000"/>
                  <a:lumOff val="50000"/>
                </a:srgbClr>
              </a:solidFill>
            </a:endParaRPr>
          </a:p>
        </p:txBody>
      </p:sp>
      <p:sp>
        <p:nvSpPr>
          <p:cNvPr id="4" name="Rectangle 3">
            <a:extLst>
              <a:ext uri="{FF2B5EF4-FFF2-40B4-BE49-F238E27FC236}">
                <a16:creationId xmlns:a16="http://schemas.microsoft.com/office/drawing/2014/main" id="{F76DB149-FEC4-AB4A-B507-6CE14DD925F3}"/>
              </a:ext>
            </a:extLst>
          </p:cNvPr>
          <p:cNvSpPr/>
          <p:nvPr/>
        </p:nvSpPr>
        <p:spPr>
          <a:xfrm>
            <a:off x="852970" y="2444791"/>
            <a:ext cx="2300424" cy="3446960"/>
          </a:xfrm>
          <a:prstGeom prst="rect">
            <a:avLst/>
          </a:prstGeom>
          <a:solidFill>
            <a:schemeClr val="accent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endParaRPr lang="en-GB" sz="1400" b="1" dirty="0">
              <a:solidFill>
                <a:srgbClr val="00B6F1"/>
              </a:solidFill>
            </a:endParaRPr>
          </a:p>
          <a:p>
            <a:pPr>
              <a:spcBef>
                <a:spcPts val="600"/>
              </a:spcBef>
              <a:spcAft>
                <a:spcPts val="600"/>
              </a:spcAft>
            </a:pPr>
            <a:r>
              <a:rPr lang="en-GB" sz="1400" b="1" dirty="0" err="1">
                <a:solidFill>
                  <a:srgbClr val="00B6F1"/>
                </a:solidFill>
              </a:rPr>
              <a:t>Factores</a:t>
            </a:r>
            <a:r>
              <a:rPr lang="en-GB" sz="1400" b="1" dirty="0">
                <a:solidFill>
                  <a:srgbClr val="00B6F1"/>
                </a:solidFill>
              </a:rPr>
              <a:t> </a:t>
            </a:r>
            <a:r>
              <a:rPr lang="en-GB" sz="1400" b="1" dirty="0" err="1">
                <a:solidFill>
                  <a:srgbClr val="00B6F1"/>
                </a:solidFill>
              </a:rPr>
              <a:t>laborales</a:t>
            </a:r>
            <a:endParaRPr lang="en-GB" sz="1400" b="1" dirty="0">
              <a:solidFill>
                <a:srgbClr val="00B6F1"/>
              </a:solidFill>
            </a:endParaRPr>
          </a:p>
          <a:p>
            <a:pPr>
              <a:spcAft>
                <a:spcPts val="300"/>
              </a:spcAft>
              <a:buClr>
                <a:srgbClr val="0051A3"/>
              </a:buClr>
              <a:defRPr/>
            </a:pPr>
            <a:r>
              <a:rPr lang="en-GB" sz="1000" b="1" kern="0" dirty="0" err="1">
                <a:solidFill>
                  <a:schemeClr val="tx1"/>
                </a:solidFill>
              </a:rPr>
              <a:t>Empleo</a:t>
            </a:r>
            <a:endParaRPr lang="en-GB" sz="1000" b="1" kern="0" dirty="0">
              <a:solidFill>
                <a:schemeClr val="tx1"/>
              </a:solidFill>
            </a:endParaRPr>
          </a:p>
          <a:p>
            <a:pPr marL="182563" indent="-182563">
              <a:spcAft>
                <a:spcPts val="300"/>
              </a:spcAft>
              <a:buClr>
                <a:srgbClr val="0051A3"/>
              </a:buClr>
              <a:buFont typeface="Arial" panose="020B0604020202020204" pitchFamily="34" charset="0"/>
              <a:buChar char="•"/>
              <a:defRPr/>
            </a:pPr>
            <a:r>
              <a:rPr lang="en-GB" sz="1000" b="1" kern="0" dirty="0" err="1">
                <a:solidFill>
                  <a:schemeClr val="tx1"/>
                </a:solidFill>
              </a:rPr>
              <a:t>Crecimiento</a:t>
            </a:r>
            <a:r>
              <a:rPr lang="en-GB" sz="1000" b="1" kern="0" dirty="0">
                <a:solidFill>
                  <a:schemeClr val="tx1"/>
                </a:solidFill>
              </a:rPr>
              <a:t> de la </a:t>
            </a:r>
            <a:r>
              <a:rPr lang="en-GB" sz="1000" b="1" kern="0" dirty="0" err="1">
                <a:solidFill>
                  <a:schemeClr val="tx1"/>
                </a:solidFill>
              </a:rPr>
              <a:t>demanda</a:t>
            </a:r>
            <a:r>
              <a:rPr lang="en-GB" sz="1000" b="1" kern="0" dirty="0">
                <a:solidFill>
                  <a:schemeClr val="tx1"/>
                </a:solidFill>
              </a:rPr>
              <a:t> de </a:t>
            </a:r>
            <a:r>
              <a:rPr lang="en-GB" sz="1000" b="1" kern="0" dirty="0" err="1">
                <a:solidFill>
                  <a:schemeClr val="tx1"/>
                </a:solidFill>
              </a:rPr>
              <a:t>transporte</a:t>
            </a:r>
            <a:r>
              <a:rPr lang="en-GB" sz="1000" b="1" kern="0" dirty="0">
                <a:solidFill>
                  <a:schemeClr val="tx1"/>
                </a:solidFill>
              </a:rPr>
              <a:t>  </a:t>
            </a:r>
            <a:r>
              <a:rPr lang="en-GB" sz="1000" kern="0" dirty="0">
                <a:solidFill>
                  <a:schemeClr val="tx1"/>
                </a:solidFill>
              </a:rPr>
              <a:t> will </a:t>
            </a:r>
            <a:r>
              <a:rPr lang="en-GB" sz="1000" kern="0" dirty="0" err="1">
                <a:solidFill>
                  <a:schemeClr val="tx1"/>
                </a:solidFill>
              </a:rPr>
              <a:t>hará</a:t>
            </a:r>
            <a:r>
              <a:rPr lang="en-GB" sz="1000" kern="0" dirty="0">
                <a:solidFill>
                  <a:schemeClr val="tx1"/>
                </a:solidFill>
              </a:rPr>
              <a:t> </a:t>
            </a:r>
            <a:r>
              <a:rPr lang="en-GB" sz="1000" kern="0" dirty="0" err="1">
                <a:solidFill>
                  <a:schemeClr val="tx1"/>
                </a:solidFill>
              </a:rPr>
              <a:t>crecer</a:t>
            </a:r>
            <a:r>
              <a:rPr lang="en-GB" sz="1000" kern="0" dirty="0">
                <a:solidFill>
                  <a:schemeClr val="tx1"/>
                </a:solidFill>
              </a:rPr>
              <a:t> la </a:t>
            </a:r>
            <a:r>
              <a:rPr lang="en-GB" sz="1000" kern="0" dirty="0" err="1">
                <a:solidFill>
                  <a:schemeClr val="tx1"/>
                </a:solidFill>
              </a:rPr>
              <a:t>demanda</a:t>
            </a:r>
            <a:r>
              <a:rPr lang="en-GB" sz="1000" kern="0" dirty="0">
                <a:solidFill>
                  <a:schemeClr val="tx1"/>
                </a:solidFill>
              </a:rPr>
              <a:t> de </a:t>
            </a:r>
            <a:r>
              <a:rPr lang="en-GB" sz="1000" kern="0" dirty="0" err="1">
                <a:solidFill>
                  <a:schemeClr val="tx1"/>
                </a:solidFill>
              </a:rPr>
              <a:t>nuevos</a:t>
            </a:r>
            <a:r>
              <a:rPr lang="en-GB" sz="1000" kern="0" dirty="0">
                <a:solidFill>
                  <a:schemeClr val="tx1"/>
                </a:solidFill>
              </a:rPr>
              <a:t> </a:t>
            </a:r>
            <a:r>
              <a:rPr lang="en-GB" sz="1000" kern="0" dirty="0" err="1">
                <a:solidFill>
                  <a:schemeClr val="tx1"/>
                </a:solidFill>
              </a:rPr>
              <a:t>conductores</a:t>
            </a:r>
            <a:r>
              <a:rPr lang="en-GB" sz="1000" kern="0" dirty="0">
                <a:solidFill>
                  <a:schemeClr val="tx1"/>
                </a:solidFill>
              </a:rPr>
              <a:t> </a:t>
            </a:r>
          </a:p>
          <a:p>
            <a:pPr marL="182563" indent="-182563">
              <a:spcAft>
                <a:spcPts val="300"/>
              </a:spcAft>
              <a:buClr>
                <a:srgbClr val="0051A3"/>
              </a:buClr>
              <a:buFont typeface="Arial" panose="020B0604020202020204" pitchFamily="34" charset="0"/>
              <a:buChar char="•"/>
              <a:defRPr/>
            </a:pPr>
            <a:r>
              <a:rPr lang="en-GB" sz="1000" b="1" kern="0" dirty="0">
                <a:solidFill>
                  <a:schemeClr val="tx1"/>
                </a:solidFill>
              </a:rPr>
              <a:t>Imagen negative y malas </a:t>
            </a:r>
            <a:r>
              <a:rPr lang="en-GB" sz="1000" b="1" kern="0" dirty="0" err="1">
                <a:solidFill>
                  <a:schemeClr val="tx1"/>
                </a:solidFill>
              </a:rPr>
              <a:t>condiciones</a:t>
            </a:r>
            <a:r>
              <a:rPr lang="en-GB" sz="1000" b="1" kern="0" dirty="0">
                <a:solidFill>
                  <a:schemeClr val="tx1"/>
                </a:solidFill>
              </a:rPr>
              <a:t> </a:t>
            </a:r>
            <a:r>
              <a:rPr lang="en-GB" sz="1000" b="1" kern="0" dirty="0" err="1">
                <a:solidFill>
                  <a:schemeClr val="tx1"/>
                </a:solidFill>
              </a:rPr>
              <a:t>laborales</a:t>
            </a:r>
            <a:r>
              <a:rPr lang="en-GB" sz="1000" b="1" kern="0" dirty="0">
                <a:solidFill>
                  <a:schemeClr val="tx1"/>
                </a:solidFill>
              </a:rPr>
              <a:t> </a:t>
            </a:r>
            <a:r>
              <a:rPr lang="en-GB" sz="1000" kern="0" dirty="0">
                <a:solidFill>
                  <a:schemeClr val="tx1"/>
                </a:solidFill>
              </a:rPr>
              <a:t>(</a:t>
            </a:r>
            <a:r>
              <a:rPr lang="es-ES" sz="1000" kern="0" dirty="0">
                <a:solidFill>
                  <a:schemeClr val="tx1"/>
                </a:solidFill>
              </a:rPr>
              <a:t>necesidad de atraer conductores jóvenes y mujeres y convertir el sector de la carretera en un motor de empleo / creciente desempleo juvenil</a:t>
            </a:r>
            <a:r>
              <a:rPr lang="en-GB" sz="1000" kern="0" dirty="0">
                <a:solidFill>
                  <a:schemeClr val="tx1"/>
                </a:solidFill>
              </a:rPr>
              <a:t>)</a:t>
            </a:r>
          </a:p>
          <a:p>
            <a:pPr marL="182563" indent="-182563">
              <a:spcAft>
                <a:spcPts val="300"/>
              </a:spcAft>
              <a:buClr>
                <a:srgbClr val="0051A3"/>
              </a:buClr>
              <a:buFont typeface="Arial" panose="020B0604020202020204" pitchFamily="34" charset="0"/>
              <a:buChar char="•"/>
              <a:defRPr/>
            </a:pPr>
            <a:r>
              <a:rPr lang="en-GB" sz="1000" kern="0" dirty="0">
                <a:solidFill>
                  <a:schemeClr val="tx1"/>
                </a:solidFill>
              </a:rPr>
              <a:t>Barreras para acceder a la </a:t>
            </a:r>
            <a:r>
              <a:rPr lang="en-GB" sz="1000" kern="0" dirty="0" err="1">
                <a:solidFill>
                  <a:schemeClr val="tx1"/>
                </a:solidFill>
              </a:rPr>
              <a:t>profesión</a:t>
            </a:r>
            <a:r>
              <a:rPr lang="en-GB" sz="1000" kern="0" dirty="0">
                <a:solidFill>
                  <a:schemeClr val="tx1"/>
                </a:solidFill>
              </a:rPr>
              <a:t> (</a:t>
            </a:r>
            <a:r>
              <a:rPr lang="en-GB" sz="1000" kern="0" dirty="0" err="1">
                <a:solidFill>
                  <a:schemeClr val="tx1"/>
                </a:solidFill>
              </a:rPr>
              <a:t>económicas</a:t>
            </a:r>
            <a:r>
              <a:rPr lang="en-GB" sz="1000" kern="0" dirty="0">
                <a:solidFill>
                  <a:schemeClr val="tx1"/>
                </a:solidFill>
              </a:rPr>
              <a:t> y </a:t>
            </a:r>
            <a:r>
              <a:rPr lang="en-GB" sz="1000" kern="0" dirty="0" err="1">
                <a:solidFill>
                  <a:schemeClr val="tx1"/>
                </a:solidFill>
              </a:rPr>
              <a:t>legales</a:t>
            </a:r>
            <a:r>
              <a:rPr lang="en-GB" sz="1000" kern="0" dirty="0">
                <a:solidFill>
                  <a:schemeClr val="tx1"/>
                </a:solidFill>
              </a:rPr>
              <a:t>)</a:t>
            </a:r>
          </a:p>
          <a:p>
            <a:pPr>
              <a:spcAft>
                <a:spcPts val="300"/>
              </a:spcAft>
              <a:buClr>
                <a:srgbClr val="0051A3"/>
              </a:buClr>
              <a:defRPr/>
            </a:pPr>
            <a:r>
              <a:rPr lang="en-GB" sz="1000" b="1" kern="0" dirty="0" err="1">
                <a:solidFill>
                  <a:schemeClr val="tx1"/>
                </a:solidFill>
              </a:rPr>
              <a:t>Seguridad</a:t>
            </a:r>
            <a:r>
              <a:rPr lang="en-GB" sz="1000" b="1" kern="0" dirty="0">
                <a:solidFill>
                  <a:schemeClr val="tx1"/>
                </a:solidFill>
              </a:rPr>
              <a:t> vial</a:t>
            </a:r>
          </a:p>
          <a:p>
            <a:pPr marL="182563" indent="-182563">
              <a:spcAft>
                <a:spcPts val="300"/>
              </a:spcAft>
              <a:buClr>
                <a:srgbClr val="0051A3"/>
              </a:buClr>
              <a:buFont typeface="Arial" panose="020B0604020202020204" pitchFamily="34" charset="0"/>
              <a:buChar char="•"/>
              <a:defRPr/>
            </a:pPr>
            <a:r>
              <a:rPr lang="en-GB" sz="1000" kern="0" dirty="0">
                <a:solidFill>
                  <a:schemeClr val="tx1"/>
                </a:solidFill>
                <a:hlinkClick r:id="rId7"/>
              </a:rPr>
              <a:t>ONU </a:t>
            </a:r>
            <a:r>
              <a:rPr lang="en-GB" sz="1000" kern="0" dirty="0" err="1">
                <a:solidFill>
                  <a:schemeClr val="tx1"/>
                </a:solidFill>
                <a:hlinkClick r:id="rId7"/>
              </a:rPr>
              <a:t>Década</a:t>
            </a:r>
            <a:r>
              <a:rPr lang="en-GB" sz="1000" kern="0" dirty="0">
                <a:solidFill>
                  <a:schemeClr val="tx1"/>
                </a:solidFill>
                <a:hlinkClick r:id="rId7"/>
              </a:rPr>
              <a:t> de </a:t>
            </a:r>
            <a:r>
              <a:rPr lang="en-GB" sz="1000" kern="0" dirty="0" err="1">
                <a:solidFill>
                  <a:schemeClr val="tx1"/>
                </a:solidFill>
                <a:hlinkClick r:id="rId7"/>
              </a:rPr>
              <a:t>Acción</a:t>
            </a:r>
            <a:r>
              <a:rPr lang="en-GB" sz="1000" kern="0" dirty="0">
                <a:solidFill>
                  <a:schemeClr val="tx1"/>
                </a:solidFill>
              </a:rPr>
              <a:t> 2025</a:t>
            </a:r>
            <a:endParaRPr lang="en-GB" sz="1400" kern="0" dirty="0">
              <a:solidFill>
                <a:srgbClr val="797979">
                  <a:lumMod val="75000"/>
                </a:srgbClr>
              </a:solidFill>
            </a:endParaRPr>
          </a:p>
          <a:p>
            <a:pPr marL="182563" indent="-182563">
              <a:spcAft>
                <a:spcPts val="300"/>
              </a:spcAft>
              <a:buClr>
                <a:srgbClr val="0051A3"/>
              </a:buClr>
              <a:buFont typeface="Arial" panose="020B0604020202020204" pitchFamily="34" charset="0"/>
              <a:buChar char="•"/>
              <a:defRPr/>
            </a:pPr>
            <a:r>
              <a:rPr lang="en-GB" sz="1000" kern="0" dirty="0">
                <a:solidFill>
                  <a:schemeClr val="tx1"/>
                </a:solidFill>
              </a:rPr>
              <a:t>5th EU Road Safety Action </a:t>
            </a:r>
            <a:r>
              <a:rPr lang="en-GB" sz="1000" kern="0" dirty="0" err="1">
                <a:solidFill>
                  <a:schemeClr val="tx1"/>
                </a:solidFill>
              </a:rPr>
              <a:t>programa</a:t>
            </a:r>
            <a:r>
              <a:rPr lang="en-GB" sz="1000" kern="0" dirty="0">
                <a:solidFill>
                  <a:schemeClr val="tx1"/>
                </a:solidFill>
              </a:rPr>
              <a:t> 2020-2030</a:t>
            </a:r>
          </a:p>
          <a:p>
            <a:pPr>
              <a:spcAft>
                <a:spcPts val="300"/>
              </a:spcAft>
              <a:buClr>
                <a:srgbClr val="0051A3"/>
              </a:buClr>
              <a:defRPr/>
            </a:pPr>
            <a:endParaRPr lang="en-GB" sz="1400" b="1" dirty="0">
              <a:solidFill>
                <a:srgbClr val="323232">
                  <a:lumMod val="90000"/>
                  <a:lumOff val="10000"/>
                </a:srgbClr>
              </a:solidFill>
            </a:endParaRPr>
          </a:p>
        </p:txBody>
      </p:sp>
      <p:sp>
        <p:nvSpPr>
          <p:cNvPr id="58" name="Rectangle 57">
            <a:extLst>
              <a:ext uri="{FF2B5EF4-FFF2-40B4-BE49-F238E27FC236}">
                <a16:creationId xmlns:a16="http://schemas.microsoft.com/office/drawing/2014/main" id="{951CFF60-2097-6B4B-A7BA-1C4E15A26BAC}"/>
              </a:ext>
            </a:extLst>
          </p:cNvPr>
          <p:cNvSpPr/>
          <p:nvPr/>
        </p:nvSpPr>
        <p:spPr>
          <a:xfrm>
            <a:off x="3486456" y="2443966"/>
            <a:ext cx="2300424" cy="3446959"/>
          </a:xfrm>
          <a:prstGeom prst="rect">
            <a:avLst/>
          </a:prstGeom>
          <a:solidFill>
            <a:schemeClr val="accent6">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endParaRPr lang="en-GB" sz="1400" b="1" dirty="0">
              <a:solidFill>
                <a:srgbClr val="00B6F1"/>
              </a:solidFill>
            </a:endParaRPr>
          </a:p>
          <a:p>
            <a:pPr>
              <a:spcBef>
                <a:spcPts val="600"/>
              </a:spcBef>
              <a:spcAft>
                <a:spcPts val="600"/>
              </a:spcAft>
            </a:pPr>
            <a:r>
              <a:rPr lang="en-GB" sz="1400" b="1" dirty="0" err="1">
                <a:solidFill>
                  <a:srgbClr val="00B6F1"/>
                </a:solidFill>
              </a:rPr>
              <a:t>Regulación</a:t>
            </a:r>
            <a:r>
              <a:rPr lang="en-GB" sz="1400" b="1" dirty="0">
                <a:solidFill>
                  <a:srgbClr val="00B6F1"/>
                </a:solidFill>
              </a:rPr>
              <a:t> </a:t>
            </a:r>
            <a:r>
              <a:rPr lang="en-GB" sz="1400" b="1" dirty="0" err="1">
                <a:solidFill>
                  <a:srgbClr val="00B6F1"/>
                </a:solidFill>
              </a:rPr>
              <a:t>medioambiental</a:t>
            </a:r>
            <a:endParaRPr lang="en-GB" sz="1400" b="1" dirty="0">
              <a:solidFill>
                <a:srgbClr val="00B6F1"/>
              </a:solidFill>
            </a:endParaRPr>
          </a:p>
          <a:p>
            <a:pPr marL="182563" indent="-182563">
              <a:spcAft>
                <a:spcPts val="300"/>
              </a:spcAft>
              <a:buClr>
                <a:srgbClr val="0051A3"/>
              </a:buClr>
              <a:buFont typeface="Arial" panose="020B0604020202020204" pitchFamily="34" charset="0"/>
              <a:buChar char="•"/>
              <a:defRPr/>
            </a:pPr>
            <a:r>
              <a:rPr lang="en-GB" sz="1000" kern="0" dirty="0" err="1">
                <a:solidFill>
                  <a:schemeClr val="tx1"/>
                </a:solidFill>
              </a:rPr>
              <a:t>Profundización</a:t>
            </a:r>
            <a:r>
              <a:rPr lang="en-GB" sz="1000" kern="0" dirty="0">
                <a:solidFill>
                  <a:schemeClr val="tx1"/>
                </a:solidFill>
              </a:rPr>
              <a:t> </a:t>
            </a:r>
            <a:r>
              <a:rPr lang="en-GB" sz="1000" kern="0" dirty="0" err="1">
                <a:solidFill>
                  <a:schemeClr val="tx1"/>
                </a:solidFill>
              </a:rPr>
              <a:t>en</a:t>
            </a:r>
            <a:r>
              <a:rPr lang="en-GB" sz="1000" kern="0" dirty="0">
                <a:solidFill>
                  <a:schemeClr val="tx1"/>
                </a:solidFill>
              </a:rPr>
              <a:t> </a:t>
            </a:r>
            <a:r>
              <a:rPr lang="en-GB" sz="1000" kern="0" dirty="0" err="1">
                <a:solidFill>
                  <a:schemeClr val="tx1"/>
                </a:solidFill>
              </a:rPr>
              <a:t>normas</a:t>
            </a:r>
            <a:r>
              <a:rPr lang="en-GB" sz="1000" kern="0" dirty="0">
                <a:solidFill>
                  <a:schemeClr val="tx1"/>
                </a:solidFill>
              </a:rPr>
              <a:t> de </a:t>
            </a:r>
            <a:r>
              <a:rPr lang="en-GB" sz="1000" kern="0" dirty="0" err="1">
                <a:solidFill>
                  <a:schemeClr val="tx1"/>
                </a:solidFill>
              </a:rPr>
              <a:t>exigencia</a:t>
            </a:r>
            <a:r>
              <a:rPr lang="en-GB" sz="1000" kern="0" dirty="0">
                <a:solidFill>
                  <a:schemeClr val="tx1"/>
                </a:solidFill>
              </a:rPr>
              <a:t> </a:t>
            </a:r>
            <a:r>
              <a:rPr lang="en-GB" sz="1000" kern="0" dirty="0" err="1">
                <a:solidFill>
                  <a:schemeClr val="tx1"/>
                </a:solidFill>
              </a:rPr>
              <a:t>mediombiental</a:t>
            </a:r>
            <a:r>
              <a:rPr lang="en-GB" sz="1000" kern="0" dirty="0">
                <a:solidFill>
                  <a:schemeClr val="tx1"/>
                </a:solidFill>
              </a:rPr>
              <a:t> (EURVII, CHINA VII, US EPA 15) </a:t>
            </a:r>
          </a:p>
          <a:p>
            <a:pPr marL="182563" indent="-182563">
              <a:spcAft>
                <a:spcPts val="300"/>
              </a:spcAft>
              <a:buClr>
                <a:srgbClr val="0051A3"/>
              </a:buClr>
              <a:buFont typeface="Arial" panose="020B0604020202020204" pitchFamily="34" charset="0"/>
              <a:buChar char="•"/>
              <a:defRPr/>
            </a:pPr>
            <a:r>
              <a:rPr lang="en-GB" sz="1000" kern="0" dirty="0" err="1">
                <a:solidFill>
                  <a:schemeClr val="tx1"/>
                </a:solidFill>
              </a:rPr>
              <a:t>Leyes</a:t>
            </a:r>
            <a:r>
              <a:rPr lang="en-GB" sz="1000" kern="0" dirty="0">
                <a:solidFill>
                  <a:schemeClr val="tx1"/>
                </a:solidFill>
              </a:rPr>
              <a:t> </a:t>
            </a:r>
            <a:r>
              <a:rPr lang="en-GB" sz="1000" kern="0" dirty="0" err="1">
                <a:solidFill>
                  <a:schemeClr val="tx1"/>
                </a:solidFill>
              </a:rPr>
              <a:t>climàticas</a:t>
            </a:r>
            <a:r>
              <a:rPr lang="en-GB" sz="1000" kern="0" dirty="0">
                <a:solidFill>
                  <a:schemeClr val="tx1"/>
                </a:solidFill>
              </a:rPr>
              <a:t>, </a:t>
            </a:r>
            <a:r>
              <a:rPr lang="en-GB" sz="1000" kern="0" dirty="0" err="1">
                <a:solidFill>
                  <a:schemeClr val="tx1"/>
                </a:solidFill>
              </a:rPr>
              <a:t>objetivos</a:t>
            </a:r>
            <a:r>
              <a:rPr lang="en-GB" sz="1000" kern="0" dirty="0">
                <a:solidFill>
                  <a:schemeClr val="tx1"/>
                </a:solidFill>
              </a:rPr>
              <a:t> de </a:t>
            </a:r>
            <a:r>
              <a:rPr lang="en-GB" sz="1000" kern="0" dirty="0" err="1">
                <a:solidFill>
                  <a:schemeClr val="tx1"/>
                </a:solidFill>
              </a:rPr>
              <a:t>reducción</a:t>
            </a:r>
            <a:r>
              <a:rPr lang="en-GB" sz="1000" kern="0" dirty="0">
                <a:solidFill>
                  <a:schemeClr val="tx1"/>
                </a:solidFill>
              </a:rPr>
              <a:t> de CO2 </a:t>
            </a:r>
            <a:r>
              <a:rPr lang="en-GB" sz="1000" kern="0" dirty="0" err="1">
                <a:solidFill>
                  <a:schemeClr val="tx1"/>
                </a:solidFill>
              </a:rPr>
              <a:t>más</a:t>
            </a:r>
            <a:r>
              <a:rPr lang="en-GB" sz="1000" kern="0" dirty="0">
                <a:solidFill>
                  <a:schemeClr val="tx1"/>
                </a:solidFill>
              </a:rPr>
              <a:t> </a:t>
            </a:r>
            <a:r>
              <a:rPr lang="en-GB" sz="1000" kern="0" dirty="0" err="1">
                <a:solidFill>
                  <a:schemeClr val="tx1"/>
                </a:solidFill>
              </a:rPr>
              <a:t>ambiciosos</a:t>
            </a:r>
            <a:r>
              <a:rPr lang="en-GB" sz="1000" kern="0" dirty="0">
                <a:solidFill>
                  <a:schemeClr val="tx1"/>
                </a:solidFill>
              </a:rPr>
              <a:t> con </a:t>
            </a:r>
            <a:r>
              <a:rPr lang="en-GB" sz="1000" kern="0" dirty="0" err="1">
                <a:solidFill>
                  <a:schemeClr val="tx1"/>
                </a:solidFill>
              </a:rPr>
              <a:t>fuerte</a:t>
            </a:r>
            <a:r>
              <a:rPr lang="en-GB" sz="1000" kern="0" dirty="0">
                <a:solidFill>
                  <a:schemeClr val="tx1"/>
                </a:solidFill>
              </a:rPr>
              <a:t> </a:t>
            </a:r>
            <a:r>
              <a:rPr lang="en-GB" sz="1000" kern="0" dirty="0" err="1">
                <a:solidFill>
                  <a:schemeClr val="tx1"/>
                </a:solidFill>
              </a:rPr>
              <a:t>impacto</a:t>
            </a:r>
            <a:r>
              <a:rPr lang="en-GB" sz="1000" kern="0" dirty="0">
                <a:solidFill>
                  <a:schemeClr val="tx1"/>
                </a:solidFill>
              </a:rPr>
              <a:t> </a:t>
            </a:r>
            <a:r>
              <a:rPr lang="en-GB" sz="1000" kern="0" dirty="0" err="1">
                <a:solidFill>
                  <a:schemeClr val="tx1"/>
                </a:solidFill>
              </a:rPr>
              <a:t>en</a:t>
            </a:r>
            <a:r>
              <a:rPr lang="en-GB" sz="1000" kern="0" dirty="0">
                <a:solidFill>
                  <a:schemeClr val="tx1"/>
                </a:solidFill>
              </a:rPr>
              <a:t> la </a:t>
            </a:r>
            <a:r>
              <a:rPr lang="en-GB" sz="1000" kern="0" dirty="0" err="1">
                <a:solidFill>
                  <a:schemeClr val="tx1"/>
                </a:solidFill>
              </a:rPr>
              <a:t>carretera</a:t>
            </a:r>
            <a:r>
              <a:rPr lang="en-GB" sz="1000" kern="0" dirty="0">
                <a:solidFill>
                  <a:schemeClr val="tx1"/>
                </a:solidFill>
              </a:rPr>
              <a:t> (</a:t>
            </a:r>
            <a:r>
              <a:rPr lang="en-GB" sz="1000" b="1" kern="0" dirty="0">
                <a:solidFill>
                  <a:schemeClr val="tx1"/>
                </a:solidFill>
              </a:rPr>
              <a:t>EU Green Deal = -55%CO₂ by 2030</a:t>
            </a:r>
            <a:r>
              <a:rPr lang="en-GB" sz="1000" kern="0" dirty="0">
                <a:solidFill>
                  <a:schemeClr val="tx1"/>
                </a:solidFill>
              </a:rPr>
              <a:t>)</a:t>
            </a:r>
          </a:p>
          <a:p>
            <a:pPr marL="182563" indent="-182563">
              <a:spcAft>
                <a:spcPts val="300"/>
              </a:spcAft>
              <a:buClr>
                <a:srgbClr val="0051A3"/>
              </a:buClr>
              <a:buFont typeface="Arial" panose="020B0604020202020204" pitchFamily="34" charset="0"/>
              <a:buChar char="•"/>
              <a:defRPr/>
            </a:pPr>
            <a:r>
              <a:rPr lang="en-GB" sz="1000" kern="0" dirty="0">
                <a:solidFill>
                  <a:schemeClr val="tx1"/>
                </a:solidFill>
              </a:rPr>
              <a:t>Zonas de cero o </a:t>
            </a:r>
            <a:r>
              <a:rPr lang="en-GB" sz="1000" kern="0" dirty="0" err="1">
                <a:solidFill>
                  <a:schemeClr val="tx1"/>
                </a:solidFill>
              </a:rPr>
              <a:t>muy</a:t>
            </a:r>
            <a:r>
              <a:rPr lang="en-GB" sz="1000" kern="0" dirty="0">
                <a:solidFill>
                  <a:schemeClr val="tx1"/>
                </a:solidFill>
              </a:rPr>
              <a:t> </a:t>
            </a:r>
            <a:r>
              <a:rPr lang="en-GB" sz="1000" kern="0" dirty="0" err="1">
                <a:solidFill>
                  <a:schemeClr val="tx1"/>
                </a:solidFill>
              </a:rPr>
              <a:t>bajas</a:t>
            </a:r>
            <a:r>
              <a:rPr lang="en-GB" sz="1000" kern="0" dirty="0">
                <a:solidFill>
                  <a:schemeClr val="tx1"/>
                </a:solidFill>
              </a:rPr>
              <a:t> </a:t>
            </a:r>
            <a:r>
              <a:rPr lang="en-GB" sz="1000" kern="0" dirty="0" err="1">
                <a:solidFill>
                  <a:schemeClr val="tx1"/>
                </a:solidFill>
              </a:rPr>
              <a:t>emisiones</a:t>
            </a:r>
            <a:r>
              <a:rPr lang="en-GB" sz="1000" kern="0" dirty="0">
                <a:solidFill>
                  <a:schemeClr val="tx1"/>
                </a:solidFill>
              </a:rPr>
              <a:t> </a:t>
            </a:r>
            <a:r>
              <a:rPr lang="en-GB" sz="1000" kern="0" dirty="0" err="1">
                <a:solidFill>
                  <a:schemeClr val="tx1"/>
                </a:solidFill>
              </a:rPr>
              <a:t>en</a:t>
            </a:r>
            <a:r>
              <a:rPr lang="en-GB" sz="1000" kern="0" dirty="0">
                <a:solidFill>
                  <a:schemeClr val="tx1"/>
                </a:solidFill>
              </a:rPr>
              <a:t> </a:t>
            </a:r>
            <a:r>
              <a:rPr lang="en-GB" sz="1000" kern="0" dirty="0" err="1">
                <a:solidFill>
                  <a:schemeClr val="tx1"/>
                </a:solidFill>
              </a:rPr>
              <a:t>ciudades</a:t>
            </a:r>
            <a:r>
              <a:rPr lang="en-GB" sz="1000" kern="0" dirty="0">
                <a:solidFill>
                  <a:schemeClr val="tx1"/>
                </a:solidFill>
              </a:rPr>
              <a:t>(UVARs)</a:t>
            </a:r>
          </a:p>
          <a:p>
            <a:pPr marL="182563" indent="-182563">
              <a:spcAft>
                <a:spcPts val="300"/>
              </a:spcAft>
              <a:buClr>
                <a:srgbClr val="0051A3"/>
              </a:buClr>
              <a:buFont typeface="Arial" panose="020B0604020202020204" pitchFamily="34" charset="0"/>
              <a:buChar char="•"/>
              <a:defRPr/>
            </a:pPr>
            <a:r>
              <a:rPr lang="en-GB" sz="1000" b="1" kern="0" dirty="0">
                <a:solidFill>
                  <a:schemeClr val="tx1"/>
                </a:solidFill>
              </a:rPr>
              <a:t>Cambio de </a:t>
            </a:r>
            <a:r>
              <a:rPr lang="en-GB" sz="1000" b="1" kern="0" dirty="0" err="1">
                <a:solidFill>
                  <a:schemeClr val="tx1"/>
                </a:solidFill>
              </a:rPr>
              <a:t>paradigma</a:t>
            </a:r>
            <a:r>
              <a:rPr lang="en-GB" sz="1000" b="1" kern="0" dirty="0">
                <a:solidFill>
                  <a:schemeClr val="tx1"/>
                </a:solidFill>
              </a:rPr>
              <a:t> </a:t>
            </a:r>
            <a:r>
              <a:rPr lang="en-GB" sz="1000" b="1" kern="0" dirty="0" err="1">
                <a:solidFill>
                  <a:schemeClr val="tx1"/>
                </a:solidFill>
              </a:rPr>
              <a:t>en</a:t>
            </a:r>
            <a:r>
              <a:rPr lang="en-GB" sz="1000" b="1" kern="0" dirty="0">
                <a:solidFill>
                  <a:schemeClr val="tx1"/>
                </a:solidFill>
              </a:rPr>
              <a:t> </a:t>
            </a:r>
            <a:r>
              <a:rPr lang="en-GB" sz="1000" b="1" kern="0" dirty="0" err="1">
                <a:solidFill>
                  <a:schemeClr val="tx1"/>
                </a:solidFill>
              </a:rPr>
              <a:t>tasas</a:t>
            </a:r>
            <a:r>
              <a:rPr lang="en-GB" sz="1000" b="1" kern="0" dirty="0">
                <a:solidFill>
                  <a:schemeClr val="tx1"/>
                </a:solidFill>
              </a:rPr>
              <a:t> </a:t>
            </a:r>
            <a:r>
              <a:rPr lang="en-GB" sz="1000" b="1" kern="0" dirty="0" err="1">
                <a:solidFill>
                  <a:schemeClr val="tx1"/>
                </a:solidFill>
              </a:rPr>
              <a:t>sobre</a:t>
            </a:r>
            <a:r>
              <a:rPr lang="en-GB" sz="1000" b="1" kern="0" dirty="0">
                <a:solidFill>
                  <a:schemeClr val="tx1"/>
                </a:solidFill>
              </a:rPr>
              <a:t> combustible (CO₂ tax) </a:t>
            </a:r>
          </a:p>
          <a:p>
            <a:pPr marL="182563" indent="-182563">
              <a:spcAft>
                <a:spcPts val="300"/>
              </a:spcAft>
              <a:buClr>
                <a:srgbClr val="0051A3"/>
              </a:buClr>
              <a:buFont typeface="Arial" panose="020B0604020202020204" pitchFamily="34" charset="0"/>
              <a:buChar char="•"/>
              <a:defRPr/>
            </a:pPr>
            <a:r>
              <a:rPr lang="en-GB" sz="1000" b="1" kern="0" dirty="0">
                <a:solidFill>
                  <a:schemeClr val="tx1"/>
                </a:solidFill>
              </a:rPr>
              <a:t>Resistencia </a:t>
            </a:r>
            <a:r>
              <a:rPr lang="en-GB" sz="1000" b="1" kern="0" dirty="0" err="1">
                <a:solidFill>
                  <a:schemeClr val="tx1"/>
                </a:solidFill>
              </a:rPr>
              <a:t>política</a:t>
            </a:r>
            <a:r>
              <a:rPr lang="en-GB" sz="1000" b="1" kern="0" dirty="0">
                <a:solidFill>
                  <a:schemeClr val="tx1"/>
                </a:solidFill>
              </a:rPr>
              <a:t> </a:t>
            </a:r>
            <a:r>
              <a:rPr lang="en-GB" sz="1000" b="1" kern="0" dirty="0" err="1">
                <a:solidFill>
                  <a:schemeClr val="tx1"/>
                </a:solidFill>
              </a:rPr>
              <a:t>hacia</a:t>
            </a:r>
            <a:r>
              <a:rPr lang="en-GB" sz="1000" b="1" kern="0" dirty="0">
                <a:solidFill>
                  <a:schemeClr val="tx1"/>
                </a:solidFill>
              </a:rPr>
              <a:t> los </a:t>
            </a:r>
            <a:r>
              <a:rPr lang="en-GB" sz="1000" b="1" kern="0" dirty="0" err="1">
                <a:solidFill>
                  <a:schemeClr val="tx1"/>
                </a:solidFill>
              </a:rPr>
              <a:t>camiones</a:t>
            </a:r>
            <a:r>
              <a:rPr lang="en-GB" sz="1000" b="1" kern="0" dirty="0">
                <a:solidFill>
                  <a:schemeClr val="tx1"/>
                </a:solidFill>
              </a:rPr>
              <a:t> y </a:t>
            </a:r>
            <a:r>
              <a:rPr lang="en-GB" sz="1000" b="1" kern="0" dirty="0" err="1">
                <a:solidFill>
                  <a:schemeClr val="tx1"/>
                </a:solidFill>
              </a:rPr>
              <a:t>autocares</a:t>
            </a:r>
            <a:r>
              <a:rPr lang="en-GB" sz="1000" kern="0" dirty="0" err="1">
                <a:solidFill>
                  <a:schemeClr val="tx1"/>
                </a:solidFill>
              </a:rPr>
              <a:t>to</a:t>
            </a:r>
            <a:r>
              <a:rPr lang="en-GB" sz="1000" kern="0" dirty="0">
                <a:solidFill>
                  <a:schemeClr val="tx1"/>
                </a:solidFill>
              </a:rPr>
              <a:t> a la </a:t>
            </a:r>
            <a:r>
              <a:rPr lang="en-GB" sz="1000" kern="0" dirty="0" err="1">
                <a:solidFill>
                  <a:schemeClr val="tx1"/>
                </a:solidFill>
              </a:rPr>
              <a:t>vez</a:t>
            </a:r>
            <a:r>
              <a:rPr lang="en-GB" sz="1000" kern="0" dirty="0">
                <a:solidFill>
                  <a:schemeClr val="tx1"/>
                </a:solidFill>
              </a:rPr>
              <a:t> que </a:t>
            </a:r>
            <a:r>
              <a:rPr lang="en-GB" sz="1000" kern="0" dirty="0" err="1">
                <a:solidFill>
                  <a:schemeClr val="tx1"/>
                </a:solidFill>
              </a:rPr>
              <a:t>apoyan</a:t>
            </a:r>
            <a:r>
              <a:rPr lang="en-GB" sz="1000" kern="0" dirty="0">
                <a:solidFill>
                  <a:schemeClr val="tx1"/>
                </a:solidFill>
              </a:rPr>
              <a:t> </a:t>
            </a:r>
            <a:r>
              <a:rPr lang="en-GB" sz="1000" kern="0" dirty="0" err="1">
                <a:solidFill>
                  <a:schemeClr val="tx1"/>
                </a:solidFill>
              </a:rPr>
              <a:t>fuertemente</a:t>
            </a:r>
            <a:r>
              <a:rPr lang="en-GB" sz="1000" kern="0" dirty="0">
                <a:solidFill>
                  <a:schemeClr val="tx1"/>
                </a:solidFill>
              </a:rPr>
              <a:t> al </a:t>
            </a:r>
            <a:r>
              <a:rPr lang="en-GB" sz="1000" kern="0" dirty="0" err="1">
                <a:solidFill>
                  <a:schemeClr val="tx1"/>
                </a:solidFill>
              </a:rPr>
              <a:t>ferrocarril</a:t>
            </a:r>
            <a:r>
              <a:rPr lang="en-GB" sz="1000" kern="0" dirty="0">
                <a:solidFill>
                  <a:schemeClr val="tx1"/>
                </a:solidFill>
              </a:rPr>
              <a:t> </a:t>
            </a:r>
          </a:p>
          <a:p>
            <a:pPr marL="182563" indent="-182563">
              <a:spcAft>
                <a:spcPts val="300"/>
              </a:spcAft>
              <a:buClr>
                <a:srgbClr val="0051A3"/>
              </a:buClr>
              <a:buFont typeface="Arial" panose="020B0604020202020204" pitchFamily="34" charset="0"/>
              <a:buChar char="•"/>
              <a:defRPr/>
            </a:pPr>
            <a:r>
              <a:rPr lang="en-GB" sz="1000" b="1" kern="0" dirty="0" err="1">
                <a:solidFill>
                  <a:schemeClr val="tx1"/>
                </a:solidFill>
              </a:rPr>
              <a:t>Cireterios</a:t>
            </a:r>
            <a:r>
              <a:rPr lang="en-GB" sz="1000" b="1" kern="0" dirty="0">
                <a:solidFill>
                  <a:schemeClr val="tx1"/>
                </a:solidFill>
              </a:rPr>
              <a:t> </a:t>
            </a:r>
            <a:r>
              <a:rPr lang="en-GB" sz="1000" b="1" kern="0" dirty="0" err="1">
                <a:solidFill>
                  <a:schemeClr val="tx1"/>
                </a:solidFill>
              </a:rPr>
              <a:t>ecológiccos</a:t>
            </a:r>
            <a:r>
              <a:rPr lang="en-GB" sz="1000" b="1" kern="0" dirty="0">
                <a:solidFill>
                  <a:schemeClr val="tx1"/>
                </a:solidFill>
              </a:rPr>
              <a:t> </a:t>
            </a:r>
            <a:r>
              <a:rPr lang="en-GB" sz="1000" kern="0" dirty="0" err="1">
                <a:solidFill>
                  <a:schemeClr val="tx1"/>
                </a:solidFill>
              </a:rPr>
              <a:t>en</a:t>
            </a:r>
            <a:r>
              <a:rPr lang="en-GB" sz="1000" kern="0" dirty="0">
                <a:solidFill>
                  <a:schemeClr val="tx1"/>
                </a:solidFill>
              </a:rPr>
              <a:t> las </a:t>
            </a:r>
            <a:r>
              <a:rPr lang="en-GB" sz="1000" kern="0" dirty="0" err="1">
                <a:solidFill>
                  <a:schemeClr val="tx1"/>
                </a:solidFill>
              </a:rPr>
              <a:t>medidas</a:t>
            </a:r>
            <a:r>
              <a:rPr lang="en-GB" sz="1000" kern="0" dirty="0">
                <a:solidFill>
                  <a:schemeClr val="tx1"/>
                </a:solidFill>
              </a:rPr>
              <a:t> de </a:t>
            </a:r>
            <a:r>
              <a:rPr lang="en-GB" sz="1000" kern="0" dirty="0" err="1">
                <a:solidFill>
                  <a:schemeClr val="tx1"/>
                </a:solidFill>
              </a:rPr>
              <a:t>recuperación</a:t>
            </a:r>
            <a:r>
              <a:rPr lang="en-GB" sz="1000" kern="0" dirty="0">
                <a:solidFill>
                  <a:schemeClr val="tx1"/>
                </a:solidFill>
              </a:rPr>
              <a:t> post COVID</a:t>
            </a:r>
          </a:p>
          <a:p>
            <a:pPr>
              <a:spcAft>
                <a:spcPts val="300"/>
              </a:spcAft>
              <a:buClr>
                <a:srgbClr val="0051A3"/>
              </a:buClr>
              <a:defRPr/>
            </a:pPr>
            <a:endParaRPr lang="en-GB" sz="1400" dirty="0">
              <a:solidFill>
                <a:srgbClr val="323232">
                  <a:lumMod val="90000"/>
                  <a:lumOff val="10000"/>
                </a:srgbClr>
              </a:solidFill>
            </a:endParaRPr>
          </a:p>
        </p:txBody>
      </p:sp>
      <p:sp>
        <p:nvSpPr>
          <p:cNvPr id="59" name="TextBox 58">
            <a:extLst>
              <a:ext uri="{FF2B5EF4-FFF2-40B4-BE49-F238E27FC236}">
                <a16:creationId xmlns:a16="http://schemas.microsoft.com/office/drawing/2014/main" id="{CDDD0A87-451D-9642-8A14-9765803FB9EC}"/>
              </a:ext>
            </a:extLst>
          </p:cNvPr>
          <p:cNvSpPr txBox="1"/>
          <p:nvPr/>
        </p:nvSpPr>
        <p:spPr>
          <a:xfrm>
            <a:off x="1713805" y="6276299"/>
            <a:ext cx="1603324" cy="230832"/>
          </a:xfrm>
          <a:prstGeom prst="rect">
            <a:avLst/>
          </a:prstGeom>
          <a:noFill/>
        </p:spPr>
        <p:txBody>
          <a:bodyPr wrap="none" rtlCol="0">
            <a:spAutoFit/>
          </a:bodyPr>
          <a:lstStyle/>
          <a:p>
            <a:r>
              <a:rPr lang="en-GB" sz="900" dirty="0" err="1">
                <a:solidFill>
                  <a:srgbClr val="323232"/>
                </a:solidFill>
              </a:rPr>
              <a:t>Impacto</a:t>
            </a:r>
            <a:r>
              <a:rPr lang="en-GB" sz="900" dirty="0">
                <a:solidFill>
                  <a:srgbClr val="323232"/>
                </a:solidFill>
              </a:rPr>
              <a:t> </a:t>
            </a:r>
            <a:r>
              <a:rPr lang="en-GB" sz="900" dirty="0" err="1">
                <a:solidFill>
                  <a:srgbClr val="323232"/>
                </a:solidFill>
              </a:rPr>
              <a:t>sobre</a:t>
            </a:r>
            <a:r>
              <a:rPr lang="en-GB" sz="900" dirty="0">
                <a:solidFill>
                  <a:srgbClr val="323232"/>
                </a:solidFill>
              </a:rPr>
              <a:t> </a:t>
            </a:r>
            <a:r>
              <a:rPr lang="en-GB" sz="900" dirty="0" err="1">
                <a:solidFill>
                  <a:srgbClr val="323232"/>
                </a:solidFill>
              </a:rPr>
              <a:t>tte</a:t>
            </a:r>
            <a:r>
              <a:rPr lang="en-GB" sz="900" dirty="0">
                <a:solidFill>
                  <a:srgbClr val="323232"/>
                </a:solidFill>
              </a:rPr>
              <a:t>. </a:t>
            </a:r>
            <a:r>
              <a:rPr lang="en-GB" sz="900" dirty="0" err="1">
                <a:solidFill>
                  <a:srgbClr val="323232"/>
                </a:solidFill>
              </a:rPr>
              <a:t>mercancías</a:t>
            </a:r>
            <a:endParaRPr lang="en-GB" sz="900" dirty="0">
              <a:solidFill>
                <a:srgbClr val="323232"/>
              </a:solidFill>
            </a:endParaRPr>
          </a:p>
        </p:txBody>
      </p:sp>
      <p:sp>
        <p:nvSpPr>
          <p:cNvPr id="60" name="TextBox 59">
            <a:extLst>
              <a:ext uri="{FF2B5EF4-FFF2-40B4-BE49-F238E27FC236}">
                <a16:creationId xmlns:a16="http://schemas.microsoft.com/office/drawing/2014/main" id="{6F6C30A5-3C4B-1A40-B13A-8E507FB12215}"/>
              </a:ext>
            </a:extLst>
          </p:cNvPr>
          <p:cNvSpPr txBox="1"/>
          <p:nvPr/>
        </p:nvSpPr>
        <p:spPr>
          <a:xfrm>
            <a:off x="4385622" y="6293646"/>
            <a:ext cx="1664238" cy="230832"/>
          </a:xfrm>
          <a:prstGeom prst="rect">
            <a:avLst/>
          </a:prstGeom>
          <a:noFill/>
        </p:spPr>
        <p:txBody>
          <a:bodyPr wrap="none" rtlCol="0">
            <a:spAutoFit/>
          </a:bodyPr>
          <a:lstStyle/>
          <a:p>
            <a:r>
              <a:rPr lang="en-GB" sz="900" dirty="0" err="1">
                <a:solidFill>
                  <a:srgbClr val="323232"/>
                </a:solidFill>
              </a:rPr>
              <a:t>Impacto</a:t>
            </a:r>
            <a:r>
              <a:rPr lang="en-GB" sz="900" dirty="0">
                <a:solidFill>
                  <a:srgbClr val="323232"/>
                </a:solidFill>
              </a:rPr>
              <a:t> </a:t>
            </a:r>
            <a:r>
              <a:rPr lang="en-GB" sz="900" dirty="0" err="1">
                <a:solidFill>
                  <a:srgbClr val="323232"/>
                </a:solidFill>
              </a:rPr>
              <a:t>sobre</a:t>
            </a:r>
            <a:r>
              <a:rPr lang="en-GB" sz="900" dirty="0">
                <a:solidFill>
                  <a:srgbClr val="323232"/>
                </a:solidFill>
              </a:rPr>
              <a:t> </a:t>
            </a:r>
            <a:r>
              <a:rPr lang="en-GB" sz="900" dirty="0" err="1">
                <a:solidFill>
                  <a:srgbClr val="323232"/>
                </a:solidFill>
              </a:rPr>
              <a:t>tte</a:t>
            </a:r>
            <a:r>
              <a:rPr lang="en-GB" sz="900" dirty="0">
                <a:solidFill>
                  <a:srgbClr val="323232"/>
                </a:solidFill>
              </a:rPr>
              <a:t>. de </a:t>
            </a:r>
            <a:r>
              <a:rPr lang="en-GB" sz="900" dirty="0" err="1">
                <a:solidFill>
                  <a:srgbClr val="323232"/>
                </a:solidFill>
              </a:rPr>
              <a:t>pasajeros</a:t>
            </a:r>
            <a:endParaRPr lang="en-GB" sz="900" dirty="0">
              <a:solidFill>
                <a:srgbClr val="323232"/>
              </a:solidFill>
            </a:endParaRPr>
          </a:p>
        </p:txBody>
      </p:sp>
      <p:sp>
        <p:nvSpPr>
          <p:cNvPr id="61" name="TextBox 60">
            <a:extLst>
              <a:ext uri="{FF2B5EF4-FFF2-40B4-BE49-F238E27FC236}">
                <a16:creationId xmlns:a16="http://schemas.microsoft.com/office/drawing/2014/main" id="{5F5BD30C-378D-3747-9205-6AFC7744AF78}"/>
              </a:ext>
            </a:extLst>
          </p:cNvPr>
          <p:cNvSpPr txBox="1"/>
          <p:nvPr/>
        </p:nvSpPr>
        <p:spPr>
          <a:xfrm>
            <a:off x="67450" y="6548461"/>
            <a:ext cx="607859" cy="230832"/>
          </a:xfrm>
          <a:prstGeom prst="rect">
            <a:avLst/>
          </a:prstGeom>
          <a:noFill/>
        </p:spPr>
        <p:txBody>
          <a:bodyPr wrap="none" rtlCol="0">
            <a:spAutoFit/>
          </a:bodyPr>
          <a:lstStyle/>
          <a:p>
            <a:r>
              <a:rPr lang="en-GB" sz="900" dirty="0" err="1">
                <a:solidFill>
                  <a:srgbClr val="323232"/>
                </a:solidFill>
              </a:rPr>
              <a:t>Leyenda</a:t>
            </a:r>
            <a:r>
              <a:rPr lang="en-GB" sz="900" dirty="0">
                <a:solidFill>
                  <a:srgbClr val="323232"/>
                </a:solidFill>
              </a:rPr>
              <a:t>:</a:t>
            </a:r>
          </a:p>
        </p:txBody>
      </p:sp>
      <p:sp>
        <p:nvSpPr>
          <p:cNvPr id="66" name="Rectangle 65">
            <a:extLst>
              <a:ext uri="{FF2B5EF4-FFF2-40B4-BE49-F238E27FC236}">
                <a16:creationId xmlns:a16="http://schemas.microsoft.com/office/drawing/2014/main" id="{71C38D90-0387-1F4C-9666-36EA3DF16B79}"/>
              </a:ext>
            </a:extLst>
          </p:cNvPr>
          <p:cNvSpPr/>
          <p:nvPr/>
        </p:nvSpPr>
        <p:spPr>
          <a:xfrm>
            <a:off x="6321550" y="2508030"/>
            <a:ext cx="2300424" cy="3310206"/>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endParaRPr lang="en-GB" sz="1400" b="1" dirty="0">
              <a:solidFill>
                <a:srgbClr val="00B6F1"/>
              </a:solidFill>
            </a:endParaRPr>
          </a:p>
          <a:p>
            <a:pPr>
              <a:spcBef>
                <a:spcPts val="600"/>
              </a:spcBef>
              <a:spcAft>
                <a:spcPts val="600"/>
              </a:spcAft>
            </a:pPr>
            <a:r>
              <a:rPr lang="en-GB" sz="1400" b="1" dirty="0" err="1">
                <a:solidFill>
                  <a:srgbClr val="00B6F1"/>
                </a:solidFill>
              </a:rPr>
              <a:t>Creciente</a:t>
            </a:r>
            <a:r>
              <a:rPr lang="en-GB" sz="1400" b="1" dirty="0">
                <a:solidFill>
                  <a:srgbClr val="00B6F1"/>
                </a:solidFill>
              </a:rPr>
              <a:t> </a:t>
            </a:r>
            <a:r>
              <a:rPr lang="en-GB" sz="1400" b="1" dirty="0" err="1">
                <a:solidFill>
                  <a:srgbClr val="00B6F1"/>
                </a:solidFill>
              </a:rPr>
              <a:t>digitalización</a:t>
            </a:r>
            <a:endParaRPr lang="en-GB" sz="1400" b="1" dirty="0">
              <a:solidFill>
                <a:srgbClr val="00B6F1"/>
              </a:solidFill>
            </a:endParaRPr>
          </a:p>
          <a:p>
            <a:pPr marL="182563" indent="-182563">
              <a:spcAft>
                <a:spcPts val="300"/>
              </a:spcAft>
              <a:buClr>
                <a:srgbClr val="0051A3"/>
              </a:buClr>
              <a:buFont typeface="Arial" panose="020B0604020202020204" pitchFamily="34" charset="0"/>
              <a:buChar char="•"/>
              <a:defRPr/>
            </a:pPr>
            <a:r>
              <a:rPr lang="en-GB" sz="1000" b="1" kern="0" dirty="0" err="1">
                <a:solidFill>
                  <a:schemeClr val="tx1"/>
                </a:solidFill>
              </a:rPr>
              <a:t>Digitalización</a:t>
            </a:r>
            <a:r>
              <a:rPr lang="en-GB" sz="1000" b="1" kern="0" dirty="0">
                <a:solidFill>
                  <a:schemeClr val="tx1"/>
                </a:solidFill>
              </a:rPr>
              <a:t> </a:t>
            </a:r>
            <a:r>
              <a:rPr lang="en-GB" sz="1000" b="1" kern="0" dirty="0" err="1">
                <a:solidFill>
                  <a:schemeClr val="tx1"/>
                </a:solidFill>
              </a:rPr>
              <a:t>creciente</a:t>
            </a:r>
            <a:r>
              <a:rPr lang="en-GB" sz="1000" b="1" kern="0" dirty="0">
                <a:solidFill>
                  <a:schemeClr val="tx1"/>
                </a:solidFill>
              </a:rPr>
              <a:t> </a:t>
            </a:r>
            <a:r>
              <a:rPr lang="en-GB" sz="1000" kern="0" dirty="0">
                <a:solidFill>
                  <a:schemeClr val="tx1"/>
                </a:solidFill>
              </a:rPr>
              <a:t>de los </a:t>
            </a:r>
            <a:r>
              <a:rPr lang="en-GB" sz="1000" kern="0" dirty="0" err="1">
                <a:solidFill>
                  <a:schemeClr val="tx1"/>
                </a:solidFill>
              </a:rPr>
              <a:t>porecesos</a:t>
            </a:r>
            <a:r>
              <a:rPr lang="en-GB" sz="1000" kern="0" dirty="0">
                <a:solidFill>
                  <a:schemeClr val="tx1"/>
                </a:solidFill>
              </a:rPr>
              <a:t> </a:t>
            </a:r>
            <a:r>
              <a:rPr lang="en-GB" sz="1000" kern="0" dirty="0" err="1">
                <a:solidFill>
                  <a:schemeClr val="tx1"/>
                </a:solidFill>
              </a:rPr>
              <a:t>operacionales</a:t>
            </a:r>
            <a:r>
              <a:rPr lang="en-GB" sz="1000" kern="0" dirty="0">
                <a:solidFill>
                  <a:schemeClr val="tx1"/>
                </a:solidFill>
              </a:rPr>
              <a:t> y </a:t>
            </a:r>
            <a:r>
              <a:rPr lang="en-GB" sz="1000" kern="0" dirty="0" err="1">
                <a:solidFill>
                  <a:schemeClr val="tx1"/>
                </a:solidFill>
              </a:rPr>
              <a:t>contractuales</a:t>
            </a:r>
            <a:r>
              <a:rPr lang="en-GB" sz="1000" kern="0" dirty="0">
                <a:solidFill>
                  <a:schemeClr val="tx1"/>
                </a:solidFill>
              </a:rPr>
              <a:t> (</a:t>
            </a:r>
            <a:r>
              <a:rPr lang="en-GB" sz="1000" kern="0" dirty="0" err="1">
                <a:solidFill>
                  <a:schemeClr val="tx1"/>
                </a:solidFill>
              </a:rPr>
              <a:t>eTIR</a:t>
            </a:r>
            <a:r>
              <a:rPr lang="en-GB" sz="1000" kern="0" dirty="0">
                <a:solidFill>
                  <a:schemeClr val="tx1"/>
                </a:solidFill>
              </a:rPr>
              <a:t>, </a:t>
            </a:r>
            <a:r>
              <a:rPr lang="en-GB" sz="1000" kern="0" dirty="0" err="1">
                <a:solidFill>
                  <a:schemeClr val="tx1"/>
                </a:solidFill>
              </a:rPr>
              <a:t>eCMR</a:t>
            </a:r>
            <a:r>
              <a:rPr lang="en-GB" sz="1000" kern="0" dirty="0">
                <a:solidFill>
                  <a:schemeClr val="tx1"/>
                </a:solidFill>
              </a:rPr>
              <a:t>, </a:t>
            </a:r>
            <a:r>
              <a:rPr lang="en-GB" sz="1000" kern="0" dirty="0" err="1">
                <a:solidFill>
                  <a:schemeClr val="tx1"/>
                </a:solidFill>
              </a:rPr>
              <a:t>eTolling</a:t>
            </a:r>
            <a:r>
              <a:rPr lang="en-GB" sz="1000" kern="0" dirty="0">
                <a:solidFill>
                  <a:schemeClr val="tx1"/>
                </a:solidFill>
              </a:rPr>
              <a:t>, </a:t>
            </a:r>
            <a:r>
              <a:rPr lang="en-GB" sz="1000" kern="0" dirty="0" err="1">
                <a:solidFill>
                  <a:schemeClr val="tx1"/>
                </a:solidFill>
              </a:rPr>
              <a:t>eVisas</a:t>
            </a:r>
            <a:r>
              <a:rPr lang="en-GB" sz="1000" kern="0" dirty="0">
                <a:solidFill>
                  <a:schemeClr val="tx1"/>
                </a:solidFill>
              </a:rPr>
              <a:t>, </a:t>
            </a:r>
            <a:r>
              <a:rPr lang="en-GB" sz="1000" kern="0" dirty="0" err="1">
                <a:solidFill>
                  <a:schemeClr val="tx1"/>
                </a:solidFill>
              </a:rPr>
              <a:t>ePermits</a:t>
            </a:r>
            <a:r>
              <a:rPr lang="en-GB" sz="1000" kern="0" dirty="0">
                <a:solidFill>
                  <a:schemeClr val="tx1"/>
                </a:solidFill>
              </a:rPr>
              <a:t>, blockchain, etc)</a:t>
            </a:r>
          </a:p>
          <a:p>
            <a:pPr marL="182563" indent="-182563">
              <a:spcAft>
                <a:spcPts val="300"/>
              </a:spcAft>
              <a:buClr>
                <a:srgbClr val="0051A3"/>
              </a:buClr>
              <a:buFont typeface="Arial" panose="020B0604020202020204" pitchFamily="34" charset="0"/>
              <a:buChar char="•"/>
              <a:defRPr/>
            </a:pPr>
            <a:r>
              <a:rPr lang="en-GB" sz="1000" b="1" kern="0" dirty="0" err="1">
                <a:solidFill>
                  <a:schemeClr val="tx1"/>
                </a:solidFill>
              </a:rPr>
              <a:t>Protección</a:t>
            </a:r>
            <a:r>
              <a:rPr lang="en-GB" sz="1000" b="1" kern="0" dirty="0">
                <a:solidFill>
                  <a:schemeClr val="tx1"/>
                </a:solidFill>
              </a:rPr>
              <a:t> de </a:t>
            </a:r>
            <a:r>
              <a:rPr lang="en-GB" sz="1000" b="1" kern="0" dirty="0" err="1">
                <a:solidFill>
                  <a:schemeClr val="tx1"/>
                </a:solidFill>
              </a:rPr>
              <a:t>datos</a:t>
            </a:r>
            <a:r>
              <a:rPr lang="en-GB" sz="1000" b="1" kern="0" dirty="0">
                <a:solidFill>
                  <a:schemeClr val="tx1"/>
                </a:solidFill>
              </a:rPr>
              <a:t> </a:t>
            </a:r>
            <a:r>
              <a:rPr lang="en-GB" sz="1000" kern="0" dirty="0" err="1">
                <a:solidFill>
                  <a:schemeClr val="tx1"/>
                </a:solidFill>
              </a:rPr>
              <a:t>cada</a:t>
            </a:r>
            <a:r>
              <a:rPr lang="en-GB" sz="1000" kern="0" dirty="0">
                <a:solidFill>
                  <a:schemeClr val="tx1"/>
                </a:solidFill>
              </a:rPr>
              <a:t> </a:t>
            </a:r>
            <a:r>
              <a:rPr lang="en-GB" sz="1000" kern="0" dirty="0" err="1">
                <a:solidFill>
                  <a:schemeClr val="tx1"/>
                </a:solidFill>
              </a:rPr>
              <a:t>vez</a:t>
            </a:r>
            <a:r>
              <a:rPr lang="en-GB" sz="1000" kern="0" dirty="0">
                <a:solidFill>
                  <a:schemeClr val="tx1"/>
                </a:solidFill>
              </a:rPr>
              <a:t> </a:t>
            </a:r>
            <a:r>
              <a:rPr lang="en-GB" sz="1000" kern="0" dirty="0" err="1">
                <a:solidFill>
                  <a:schemeClr val="tx1"/>
                </a:solidFill>
              </a:rPr>
              <a:t>más</a:t>
            </a:r>
            <a:r>
              <a:rPr lang="en-GB" sz="1000" kern="0" dirty="0">
                <a:solidFill>
                  <a:schemeClr val="tx1"/>
                </a:solidFill>
              </a:rPr>
              <a:t> </a:t>
            </a:r>
            <a:r>
              <a:rPr lang="en-GB" sz="1000" kern="0" dirty="0" err="1">
                <a:solidFill>
                  <a:schemeClr val="tx1"/>
                </a:solidFill>
              </a:rPr>
              <a:t>férrea</a:t>
            </a:r>
            <a:r>
              <a:rPr lang="en-GB" sz="1000" kern="0" dirty="0">
                <a:solidFill>
                  <a:schemeClr val="tx1"/>
                </a:solidFill>
              </a:rPr>
              <a:t> </a:t>
            </a:r>
            <a:r>
              <a:rPr lang="en-GB" sz="1000" kern="0" dirty="0" err="1">
                <a:solidFill>
                  <a:schemeClr val="tx1"/>
                </a:solidFill>
              </a:rPr>
              <a:t>en</a:t>
            </a:r>
            <a:r>
              <a:rPr lang="en-GB" sz="1000" kern="0" dirty="0">
                <a:solidFill>
                  <a:schemeClr val="tx1"/>
                </a:solidFill>
              </a:rPr>
              <a:t> </a:t>
            </a:r>
            <a:r>
              <a:rPr lang="en-GB" sz="1000" kern="0" dirty="0" err="1">
                <a:solidFill>
                  <a:schemeClr val="tx1"/>
                </a:solidFill>
              </a:rPr>
              <a:t>legislación</a:t>
            </a:r>
            <a:endParaRPr lang="en-GB" sz="1000" kern="0" dirty="0">
              <a:solidFill>
                <a:schemeClr val="tx1"/>
              </a:solidFill>
            </a:endParaRPr>
          </a:p>
          <a:p>
            <a:pPr marL="182563" indent="-182563">
              <a:spcAft>
                <a:spcPts val="300"/>
              </a:spcAft>
              <a:buClr>
                <a:srgbClr val="0051A3"/>
              </a:buClr>
              <a:buFont typeface="Arial" panose="020B0604020202020204" pitchFamily="34" charset="0"/>
              <a:buChar char="•"/>
              <a:defRPr/>
            </a:pPr>
            <a:r>
              <a:rPr lang="en-GB" sz="1000" kern="0" dirty="0">
                <a:solidFill>
                  <a:schemeClr val="tx1"/>
                </a:solidFill>
              </a:rPr>
              <a:t>Desarrollo de </a:t>
            </a:r>
            <a:r>
              <a:rPr lang="en-GB" sz="1000" b="1" kern="0" dirty="0" err="1">
                <a:solidFill>
                  <a:schemeClr val="tx1"/>
                </a:solidFill>
              </a:rPr>
              <a:t>Vehículos</a:t>
            </a:r>
            <a:r>
              <a:rPr lang="en-GB" sz="1000" b="1" kern="0" dirty="0">
                <a:solidFill>
                  <a:schemeClr val="tx1"/>
                </a:solidFill>
              </a:rPr>
              <a:t> </a:t>
            </a:r>
            <a:r>
              <a:rPr lang="en-GB" sz="1000" b="1" kern="0" dirty="0" err="1">
                <a:solidFill>
                  <a:schemeClr val="tx1"/>
                </a:solidFill>
              </a:rPr>
              <a:t>autónomos</a:t>
            </a:r>
            <a:r>
              <a:rPr lang="en-GB" sz="1000" b="1" kern="0" dirty="0">
                <a:solidFill>
                  <a:schemeClr val="tx1"/>
                </a:solidFill>
              </a:rPr>
              <a:t> y </a:t>
            </a:r>
            <a:r>
              <a:rPr lang="en-GB" sz="1000" b="1" kern="0" dirty="0" err="1">
                <a:solidFill>
                  <a:schemeClr val="tx1"/>
                </a:solidFill>
              </a:rPr>
              <a:t>sistemas</a:t>
            </a:r>
            <a:r>
              <a:rPr lang="en-GB" sz="1000" b="1" kern="0" dirty="0">
                <a:solidFill>
                  <a:schemeClr val="tx1"/>
                </a:solidFill>
              </a:rPr>
              <a:t> </a:t>
            </a:r>
            <a:r>
              <a:rPr lang="en-GB" sz="1000" b="1" kern="0" dirty="0" err="1">
                <a:solidFill>
                  <a:schemeClr val="tx1"/>
                </a:solidFill>
              </a:rPr>
              <a:t>inteligentes</a:t>
            </a:r>
            <a:r>
              <a:rPr lang="en-GB" sz="1000" b="1" kern="0" dirty="0">
                <a:solidFill>
                  <a:schemeClr val="tx1"/>
                </a:solidFill>
              </a:rPr>
              <a:t> de gestion del </a:t>
            </a:r>
            <a:r>
              <a:rPr lang="en-GB" sz="1000" b="1" kern="0" dirty="0" err="1">
                <a:solidFill>
                  <a:schemeClr val="tx1"/>
                </a:solidFill>
              </a:rPr>
              <a:t>tránsito</a:t>
            </a:r>
            <a:endParaRPr lang="en-GB" sz="1000" b="1" kern="0" dirty="0">
              <a:solidFill>
                <a:schemeClr val="tx1"/>
              </a:solidFill>
            </a:endParaRPr>
          </a:p>
          <a:p>
            <a:pPr marL="182563" indent="-182563">
              <a:spcAft>
                <a:spcPts val="300"/>
              </a:spcAft>
              <a:buClr>
                <a:srgbClr val="0051A3"/>
              </a:buClr>
              <a:buFont typeface="Arial" panose="020B0604020202020204" pitchFamily="34" charset="0"/>
              <a:buChar char="•"/>
              <a:defRPr/>
            </a:pPr>
            <a:r>
              <a:rPr lang="en-GB" sz="1000" kern="0" dirty="0" err="1">
                <a:solidFill>
                  <a:schemeClr val="tx1"/>
                </a:solidFill>
              </a:rPr>
              <a:t>Despliegue</a:t>
            </a:r>
            <a:r>
              <a:rPr lang="en-GB" sz="1000" kern="0" dirty="0">
                <a:solidFill>
                  <a:schemeClr val="tx1"/>
                </a:solidFill>
              </a:rPr>
              <a:t> de </a:t>
            </a:r>
            <a:r>
              <a:rPr lang="en-GB" sz="1000" kern="0" dirty="0" err="1">
                <a:solidFill>
                  <a:schemeClr val="tx1"/>
                </a:solidFill>
              </a:rPr>
              <a:t>nuevos</a:t>
            </a:r>
            <a:r>
              <a:rPr lang="en-GB" sz="1000" kern="0" dirty="0">
                <a:solidFill>
                  <a:schemeClr val="tx1"/>
                </a:solidFill>
              </a:rPr>
              <a:t> </a:t>
            </a:r>
            <a:r>
              <a:rPr lang="en-GB" sz="1000" kern="0" dirty="0" err="1">
                <a:solidFill>
                  <a:schemeClr val="tx1"/>
                </a:solidFill>
              </a:rPr>
              <a:t>sistemas</a:t>
            </a:r>
            <a:r>
              <a:rPr lang="en-GB" sz="1000" kern="0" dirty="0">
                <a:solidFill>
                  <a:schemeClr val="tx1"/>
                </a:solidFill>
              </a:rPr>
              <a:t> y </a:t>
            </a:r>
            <a:r>
              <a:rPr lang="en-GB" sz="1000" kern="0" dirty="0" err="1">
                <a:solidFill>
                  <a:schemeClr val="tx1"/>
                </a:solidFill>
              </a:rPr>
              <a:t>enfoques</a:t>
            </a:r>
            <a:r>
              <a:rPr lang="en-GB" sz="1000" kern="0" dirty="0">
                <a:solidFill>
                  <a:schemeClr val="tx1"/>
                </a:solidFill>
              </a:rPr>
              <a:t> </a:t>
            </a:r>
            <a:r>
              <a:rPr lang="en-GB" sz="1000" kern="0" dirty="0" err="1">
                <a:solidFill>
                  <a:schemeClr val="tx1"/>
                </a:solidFill>
              </a:rPr>
              <a:t>como</a:t>
            </a:r>
            <a:r>
              <a:rPr lang="en-GB" sz="1000" kern="0" dirty="0">
                <a:solidFill>
                  <a:schemeClr val="tx1"/>
                </a:solidFill>
              </a:rPr>
              <a:t> </a:t>
            </a:r>
            <a:r>
              <a:rPr lang="en-GB" sz="1000" b="1" kern="0" dirty="0">
                <a:solidFill>
                  <a:schemeClr val="tx1"/>
                </a:solidFill>
              </a:rPr>
              <a:t>Mobility as a Service</a:t>
            </a:r>
            <a:r>
              <a:rPr lang="en-GB" sz="1000" kern="0" dirty="0">
                <a:solidFill>
                  <a:schemeClr val="tx1"/>
                </a:solidFill>
              </a:rPr>
              <a:t> (</a:t>
            </a:r>
            <a:r>
              <a:rPr lang="en-GB" sz="1000" kern="0" dirty="0" err="1">
                <a:solidFill>
                  <a:schemeClr val="tx1"/>
                </a:solidFill>
              </a:rPr>
              <a:t>MaaS</a:t>
            </a:r>
            <a:r>
              <a:rPr lang="en-GB" sz="1000" kern="0" dirty="0">
                <a:solidFill>
                  <a:schemeClr val="tx1"/>
                </a:solidFill>
              </a:rPr>
              <a:t>) </a:t>
            </a:r>
          </a:p>
          <a:p>
            <a:pPr marL="182563" indent="-182563">
              <a:spcAft>
                <a:spcPts val="300"/>
              </a:spcAft>
              <a:buClr>
                <a:srgbClr val="0051A3"/>
              </a:buClr>
              <a:buFont typeface="Arial" panose="020B0604020202020204" pitchFamily="34" charset="0"/>
              <a:buChar char="•"/>
              <a:defRPr/>
            </a:pPr>
            <a:r>
              <a:rPr lang="en-GB" sz="1000" b="1" kern="0" dirty="0" err="1">
                <a:solidFill>
                  <a:schemeClr val="tx1"/>
                </a:solidFill>
              </a:rPr>
              <a:t>Automatización</a:t>
            </a:r>
            <a:r>
              <a:rPr lang="en-GB" sz="1000" b="1" kern="0" dirty="0">
                <a:solidFill>
                  <a:schemeClr val="tx1"/>
                </a:solidFill>
              </a:rPr>
              <a:t> </a:t>
            </a:r>
            <a:r>
              <a:rPr lang="en-GB" sz="1000" kern="0" dirty="0" err="1">
                <a:solidFill>
                  <a:schemeClr val="tx1"/>
                </a:solidFill>
              </a:rPr>
              <a:t>en</a:t>
            </a:r>
            <a:r>
              <a:rPr lang="en-GB" sz="1000" kern="0" dirty="0">
                <a:solidFill>
                  <a:schemeClr val="tx1"/>
                </a:solidFill>
              </a:rPr>
              <a:t> </a:t>
            </a:r>
            <a:r>
              <a:rPr lang="en-GB" sz="1000" kern="0" dirty="0" err="1">
                <a:solidFill>
                  <a:schemeClr val="tx1"/>
                </a:solidFill>
              </a:rPr>
              <a:t>Logística</a:t>
            </a:r>
            <a:r>
              <a:rPr lang="en-GB" sz="1000" kern="0" dirty="0">
                <a:solidFill>
                  <a:schemeClr val="tx1"/>
                </a:solidFill>
              </a:rPr>
              <a:t>  </a:t>
            </a:r>
          </a:p>
        </p:txBody>
      </p:sp>
      <p:sp>
        <p:nvSpPr>
          <p:cNvPr id="70" name="Rectangle 69">
            <a:extLst>
              <a:ext uri="{FF2B5EF4-FFF2-40B4-BE49-F238E27FC236}">
                <a16:creationId xmlns:a16="http://schemas.microsoft.com/office/drawing/2014/main" id="{EB22C45D-499E-A646-ADB3-798F5615B698}"/>
              </a:ext>
            </a:extLst>
          </p:cNvPr>
          <p:cNvSpPr/>
          <p:nvPr/>
        </p:nvSpPr>
        <p:spPr>
          <a:xfrm>
            <a:off x="9012982" y="2510779"/>
            <a:ext cx="2300424" cy="3307457"/>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300"/>
              </a:spcAft>
              <a:buClr>
                <a:srgbClr val="0051A3"/>
              </a:buClr>
              <a:defRPr/>
            </a:pPr>
            <a:endParaRPr lang="en-GB" sz="1400" b="1" dirty="0">
              <a:solidFill>
                <a:srgbClr val="00B6F1"/>
              </a:solidFill>
            </a:endParaRPr>
          </a:p>
          <a:p>
            <a:pPr>
              <a:spcBef>
                <a:spcPts val="600"/>
              </a:spcBef>
              <a:spcAft>
                <a:spcPts val="300"/>
              </a:spcAft>
              <a:buClr>
                <a:srgbClr val="0051A3"/>
              </a:buClr>
              <a:defRPr/>
            </a:pPr>
            <a:r>
              <a:rPr lang="en-GB" sz="1400" b="1" dirty="0" err="1">
                <a:solidFill>
                  <a:srgbClr val="00B6F1"/>
                </a:solidFill>
              </a:rPr>
              <a:t>Nuevas</a:t>
            </a:r>
            <a:r>
              <a:rPr lang="en-GB" sz="1400" b="1" dirty="0">
                <a:solidFill>
                  <a:srgbClr val="00B6F1"/>
                </a:solidFill>
              </a:rPr>
              <a:t> </a:t>
            </a:r>
            <a:r>
              <a:rPr lang="en-GB" sz="1400" b="1" dirty="0" err="1">
                <a:solidFill>
                  <a:srgbClr val="00B6F1"/>
                </a:solidFill>
              </a:rPr>
              <a:t>rutas</a:t>
            </a:r>
            <a:r>
              <a:rPr lang="en-GB" sz="1400" b="1" dirty="0">
                <a:solidFill>
                  <a:srgbClr val="00B6F1"/>
                </a:solidFill>
              </a:rPr>
              <a:t> de </a:t>
            </a:r>
            <a:r>
              <a:rPr lang="en-GB" sz="1400" b="1" dirty="0" err="1">
                <a:solidFill>
                  <a:srgbClr val="00B6F1"/>
                </a:solidFill>
              </a:rPr>
              <a:t>comercio</a:t>
            </a:r>
            <a:r>
              <a:rPr lang="en-GB" sz="1400" b="1" dirty="0">
                <a:solidFill>
                  <a:srgbClr val="00B6F1"/>
                </a:solidFill>
              </a:rPr>
              <a:t> y </a:t>
            </a:r>
            <a:r>
              <a:rPr lang="en-GB" sz="1400" b="1" dirty="0" err="1">
                <a:solidFill>
                  <a:srgbClr val="00B6F1"/>
                </a:solidFill>
              </a:rPr>
              <a:t>nuevas</a:t>
            </a:r>
            <a:r>
              <a:rPr lang="en-GB" sz="1400" b="1" dirty="0">
                <a:solidFill>
                  <a:srgbClr val="00B6F1"/>
                </a:solidFill>
              </a:rPr>
              <a:t> </a:t>
            </a:r>
            <a:r>
              <a:rPr lang="en-GB" sz="1400" b="1" dirty="0" err="1">
                <a:solidFill>
                  <a:srgbClr val="00B6F1"/>
                </a:solidFill>
              </a:rPr>
              <a:t>tecnologías</a:t>
            </a:r>
            <a:endParaRPr lang="en-GB" sz="1400" b="1" dirty="0">
              <a:solidFill>
                <a:srgbClr val="00B6F1"/>
              </a:solidFill>
            </a:endParaRPr>
          </a:p>
          <a:p>
            <a:pPr marL="182563" indent="-182563">
              <a:spcBef>
                <a:spcPts val="600"/>
              </a:spcBef>
              <a:spcAft>
                <a:spcPts val="300"/>
              </a:spcAft>
              <a:buClr>
                <a:srgbClr val="0051A3"/>
              </a:buClr>
              <a:buFont typeface="Arial" panose="020B0604020202020204" pitchFamily="34" charset="0"/>
              <a:buChar char="•"/>
              <a:defRPr/>
            </a:pPr>
            <a:r>
              <a:rPr lang="en-GB" sz="1000" kern="0" dirty="0" err="1">
                <a:solidFill>
                  <a:schemeClr val="tx1"/>
                </a:solidFill>
              </a:rPr>
              <a:t>Rutas</a:t>
            </a:r>
            <a:r>
              <a:rPr lang="en-GB" sz="1000" kern="0" dirty="0">
                <a:solidFill>
                  <a:schemeClr val="tx1"/>
                </a:solidFill>
              </a:rPr>
              <a:t> de </a:t>
            </a:r>
            <a:r>
              <a:rPr lang="en-GB" sz="1000" kern="0" dirty="0" err="1">
                <a:solidFill>
                  <a:schemeClr val="tx1"/>
                </a:solidFill>
              </a:rPr>
              <a:t>comercio</a:t>
            </a:r>
            <a:r>
              <a:rPr lang="en-GB" sz="1000" kern="0" dirty="0">
                <a:solidFill>
                  <a:schemeClr val="tx1"/>
                </a:solidFill>
              </a:rPr>
              <a:t> </a:t>
            </a:r>
            <a:r>
              <a:rPr lang="en-GB" sz="1000" kern="0" dirty="0" err="1">
                <a:solidFill>
                  <a:schemeClr val="tx1"/>
                </a:solidFill>
              </a:rPr>
              <a:t>emerngentes</a:t>
            </a:r>
            <a:r>
              <a:rPr lang="en-GB" sz="1000" kern="0" dirty="0">
                <a:solidFill>
                  <a:schemeClr val="tx1"/>
                </a:solidFill>
              </a:rPr>
              <a:t> </a:t>
            </a:r>
            <a:r>
              <a:rPr lang="en-GB" sz="1000" kern="0" dirty="0" err="1">
                <a:solidFill>
                  <a:schemeClr val="tx1"/>
                </a:solidFill>
              </a:rPr>
              <a:t>en</a:t>
            </a:r>
            <a:r>
              <a:rPr lang="en-GB" sz="1000" kern="0" dirty="0">
                <a:solidFill>
                  <a:schemeClr val="tx1"/>
                </a:solidFill>
              </a:rPr>
              <a:t> Afghanistan, India….</a:t>
            </a:r>
          </a:p>
          <a:p>
            <a:pPr marL="182563" indent="-182563">
              <a:spcAft>
                <a:spcPts val="300"/>
              </a:spcAft>
              <a:buClr>
                <a:srgbClr val="0051A3"/>
              </a:buClr>
              <a:buFont typeface="Arial" panose="020B0604020202020204" pitchFamily="34" charset="0"/>
              <a:buChar char="•"/>
              <a:defRPr/>
            </a:pPr>
            <a:endParaRPr lang="en-GB" sz="1000" kern="0" dirty="0">
              <a:solidFill>
                <a:schemeClr val="tx1"/>
              </a:solidFill>
            </a:endParaRPr>
          </a:p>
          <a:p>
            <a:pPr marL="182563" indent="-182563">
              <a:spcAft>
                <a:spcPts val="300"/>
              </a:spcAft>
              <a:buClr>
                <a:srgbClr val="0051A3"/>
              </a:buClr>
              <a:buFont typeface="Arial" panose="020B0604020202020204" pitchFamily="34" charset="0"/>
              <a:buChar char="•"/>
              <a:defRPr/>
            </a:pPr>
            <a:r>
              <a:rPr lang="en-GB" sz="1000" kern="0" dirty="0">
                <a:solidFill>
                  <a:schemeClr val="tx1"/>
                </a:solidFill>
              </a:rPr>
              <a:t>La </a:t>
            </a:r>
            <a:r>
              <a:rPr lang="en-GB" sz="1000" kern="0" dirty="0" err="1">
                <a:solidFill>
                  <a:schemeClr val="tx1"/>
                </a:solidFill>
              </a:rPr>
              <a:t>volatilidad</a:t>
            </a:r>
            <a:r>
              <a:rPr lang="en-GB" sz="1000" kern="0" dirty="0">
                <a:solidFill>
                  <a:schemeClr val="tx1"/>
                </a:solidFill>
              </a:rPr>
              <a:t> del </a:t>
            </a:r>
            <a:r>
              <a:rPr lang="en-GB" sz="1000" kern="0" dirty="0" err="1">
                <a:solidFill>
                  <a:schemeClr val="tx1"/>
                </a:solidFill>
              </a:rPr>
              <a:t>precio</a:t>
            </a:r>
            <a:r>
              <a:rPr lang="en-GB" sz="1000" kern="0" dirty="0">
                <a:solidFill>
                  <a:schemeClr val="tx1"/>
                </a:solidFill>
              </a:rPr>
              <a:t> del combustible y la </a:t>
            </a:r>
            <a:r>
              <a:rPr lang="en-GB" sz="1000" kern="0" dirty="0" err="1">
                <a:solidFill>
                  <a:schemeClr val="tx1"/>
                </a:solidFill>
              </a:rPr>
              <a:t>creciente</a:t>
            </a:r>
            <a:r>
              <a:rPr lang="en-GB" sz="1000" kern="0" dirty="0">
                <a:solidFill>
                  <a:schemeClr val="tx1"/>
                </a:solidFill>
              </a:rPr>
              <a:t> </a:t>
            </a:r>
            <a:r>
              <a:rPr lang="en-GB" sz="1000" kern="0" dirty="0" err="1">
                <a:solidFill>
                  <a:schemeClr val="tx1"/>
                </a:solidFill>
              </a:rPr>
              <a:t>congestión</a:t>
            </a:r>
            <a:r>
              <a:rPr lang="en-GB" sz="1000" kern="0" dirty="0">
                <a:solidFill>
                  <a:schemeClr val="tx1"/>
                </a:solidFill>
              </a:rPr>
              <a:t> </a:t>
            </a:r>
            <a:r>
              <a:rPr lang="en-GB" sz="1000" kern="0" dirty="0" err="1">
                <a:solidFill>
                  <a:schemeClr val="tx1"/>
                </a:solidFill>
              </a:rPr>
              <a:t>llevara</a:t>
            </a:r>
            <a:r>
              <a:rPr lang="en-GB" sz="1000" kern="0" dirty="0">
                <a:solidFill>
                  <a:schemeClr val="tx1"/>
                </a:solidFill>
              </a:rPr>
              <a:t> a </a:t>
            </a:r>
            <a:r>
              <a:rPr lang="en-GB" sz="1000" kern="0" dirty="0" err="1">
                <a:solidFill>
                  <a:schemeClr val="tx1"/>
                </a:solidFill>
              </a:rPr>
              <a:t>dearrollo</a:t>
            </a:r>
            <a:r>
              <a:rPr lang="en-GB" sz="1000" kern="0" dirty="0">
                <a:solidFill>
                  <a:schemeClr val="tx1"/>
                </a:solidFill>
              </a:rPr>
              <a:t> </a:t>
            </a:r>
            <a:r>
              <a:rPr lang="en-GB" sz="1000" kern="0" dirty="0" err="1">
                <a:solidFill>
                  <a:schemeClr val="tx1"/>
                </a:solidFill>
              </a:rPr>
              <a:t>creciente</a:t>
            </a:r>
            <a:r>
              <a:rPr lang="en-GB" sz="1000" kern="0" dirty="0">
                <a:solidFill>
                  <a:schemeClr val="tx1"/>
                </a:solidFill>
              </a:rPr>
              <a:t> de </a:t>
            </a:r>
            <a:r>
              <a:rPr lang="en-GB" sz="1000" kern="0" dirty="0" err="1">
                <a:solidFill>
                  <a:schemeClr val="tx1"/>
                </a:solidFill>
              </a:rPr>
              <a:t>nuevas</a:t>
            </a:r>
            <a:r>
              <a:rPr lang="en-GB" sz="1000" kern="0" dirty="0">
                <a:solidFill>
                  <a:schemeClr val="tx1"/>
                </a:solidFill>
              </a:rPr>
              <a:t> </a:t>
            </a:r>
            <a:r>
              <a:rPr lang="en-GB" sz="1000" kern="0" dirty="0" err="1">
                <a:solidFill>
                  <a:schemeClr val="tx1"/>
                </a:solidFill>
              </a:rPr>
              <a:t>soluciones</a:t>
            </a:r>
            <a:r>
              <a:rPr lang="en-GB" sz="1000" kern="0" dirty="0">
                <a:solidFill>
                  <a:schemeClr val="tx1"/>
                </a:solidFill>
              </a:rPr>
              <a:t> </a:t>
            </a:r>
            <a:r>
              <a:rPr lang="en-GB" sz="1000" kern="0" dirty="0" err="1">
                <a:solidFill>
                  <a:schemeClr val="tx1"/>
                </a:solidFill>
              </a:rPr>
              <a:t>en</a:t>
            </a:r>
            <a:r>
              <a:rPr lang="en-GB" sz="1000" kern="0" dirty="0">
                <a:solidFill>
                  <a:schemeClr val="tx1"/>
                </a:solidFill>
              </a:rPr>
              <a:t> </a:t>
            </a:r>
            <a:r>
              <a:rPr lang="en-GB" sz="1000" kern="0" dirty="0" err="1">
                <a:solidFill>
                  <a:schemeClr val="tx1"/>
                </a:solidFill>
              </a:rPr>
              <a:t>transporte</a:t>
            </a:r>
            <a:r>
              <a:rPr lang="en-GB" sz="1000" kern="0" dirty="0">
                <a:solidFill>
                  <a:schemeClr val="tx1"/>
                </a:solidFill>
              </a:rPr>
              <a:t> de </a:t>
            </a:r>
            <a:r>
              <a:rPr lang="en-GB" sz="1000" kern="0" dirty="0" err="1">
                <a:solidFill>
                  <a:schemeClr val="tx1"/>
                </a:solidFill>
              </a:rPr>
              <a:t>bienes</a:t>
            </a:r>
            <a:r>
              <a:rPr lang="en-GB" sz="1000" kern="0" dirty="0">
                <a:solidFill>
                  <a:schemeClr val="tx1"/>
                </a:solidFill>
              </a:rPr>
              <a:t> y </a:t>
            </a:r>
            <a:r>
              <a:rPr lang="en-GB" sz="1000" kern="0" dirty="0" err="1">
                <a:solidFill>
                  <a:schemeClr val="tx1"/>
                </a:solidFill>
              </a:rPr>
              <a:t>pasajeros</a:t>
            </a:r>
            <a:r>
              <a:rPr lang="en-GB" sz="1000" kern="0" dirty="0">
                <a:solidFill>
                  <a:schemeClr val="tx1"/>
                </a:solidFill>
              </a:rPr>
              <a:t> (</a:t>
            </a:r>
            <a:r>
              <a:rPr lang="en-GB" sz="1000" kern="0" dirty="0" err="1">
                <a:solidFill>
                  <a:schemeClr val="tx1"/>
                </a:solidFill>
              </a:rPr>
              <a:t>MaaS</a:t>
            </a:r>
            <a:r>
              <a:rPr lang="en-GB" sz="1000" kern="0" dirty="0">
                <a:solidFill>
                  <a:schemeClr val="tx1"/>
                </a:solidFill>
              </a:rPr>
              <a:t>,  market places)</a:t>
            </a:r>
          </a:p>
          <a:p>
            <a:pPr marL="182563" indent="-182563">
              <a:spcAft>
                <a:spcPts val="300"/>
              </a:spcAft>
              <a:buClr>
                <a:srgbClr val="0051A3"/>
              </a:buClr>
              <a:buFont typeface="Arial" panose="020B0604020202020204" pitchFamily="34" charset="0"/>
              <a:buChar char="•"/>
              <a:defRPr/>
            </a:pPr>
            <a:endParaRPr lang="en-GB" sz="1000" kern="0" dirty="0">
              <a:solidFill>
                <a:schemeClr val="tx1"/>
              </a:solidFill>
            </a:endParaRPr>
          </a:p>
          <a:p>
            <a:pPr marL="182563" indent="-182563">
              <a:spcAft>
                <a:spcPts val="300"/>
              </a:spcAft>
              <a:buClr>
                <a:srgbClr val="0051A3"/>
              </a:buClr>
              <a:buFont typeface="Arial" panose="020B0604020202020204" pitchFamily="34" charset="0"/>
              <a:buChar char="•"/>
              <a:defRPr/>
            </a:pPr>
            <a:r>
              <a:rPr lang="en-GB" sz="1000" kern="0" dirty="0" err="1">
                <a:solidFill>
                  <a:schemeClr val="tx1"/>
                </a:solidFill>
              </a:rPr>
              <a:t>Acelaeración</a:t>
            </a:r>
            <a:r>
              <a:rPr lang="en-GB" sz="1000" kern="0" dirty="0">
                <a:solidFill>
                  <a:schemeClr val="tx1"/>
                </a:solidFill>
              </a:rPr>
              <a:t> </a:t>
            </a:r>
            <a:r>
              <a:rPr lang="en-GB" sz="1000" kern="0" dirty="0" err="1">
                <a:solidFill>
                  <a:schemeClr val="tx1"/>
                </a:solidFill>
              </a:rPr>
              <a:t>en</a:t>
            </a:r>
            <a:r>
              <a:rPr lang="en-GB" sz="1000" kern="0" dirty="0">
                <a:solidFill>
                  <a:schemeClr val="tx1"/>
                </a:solidFill>
              </a:rPr>
              <a:t> el Desarrollo de </a:t>
            </a:r>
            <a:r>
              <a:rPr lang="en-GB" sz="1000" kern="0" dirty="0" err="1">
                <a:solidFill>
                  <a:schemeClr val="tx1"/>
                </a:solidFill>
              </a:rPr>
              <a:t>de</a:t>
            </a:r>
            <a:r>
              <a:rPr lang="en-GB" sz="1000" kern="0" dirty="0">
                <a:solidFill>
                  <a:schemeClr val="tx1"/>
                </a:solidFill>
              </a:rPr>
              <a:t> </a:t>
            </a:r>
            <a:r>
              <a:rPr lang="en-GB" sz="1000" kern="0" dirty="0" err="1">
                <a:solidFill>
                  <a:schemeClr val="tx1"/>
                </a:solidFill>
              </a:rPr>
              <a:t>conexiones</a:t>
            </a:r>
            <a:r>
              <a:rPr lang="en-GB" sz="1000" kern="0" dirty="0">
                <a:solidFill>
                  <a:schemeClr val="tx1"/>
                </a:solidFill>
              </a:rPr>
              <a:t> </a:t>
            </a:r>
            <a:r>
              <a:rPr lang="en-GB" sz="1000" kern="0" dirty="0" err="1">
                <a:solidFill>
                  <a:schemeClr val="tx1"/>
                </a:solidFill>
              </a:rPr>
              <a:t>en</a:t>
            </a:r>
            <a:r>
              <a:rPr lang="en-GB" sz="1000" kern="0" dirty="0">
                <a:solidFill>
                  <a:schemeClr val="tx1"/>
                </a:solidFill>
              </a:rPr>
              <a:t> </a:t>
            </a:r>
            <a:r>
              <a:rPr lang="en-GB" sz="1000" kern="0" dirty="0" err="1">
                <a:solidFill>
                  <a:schemeClr val="tx1"/>
                </a:solidFill>
              </a:rPr>
              <a:t>tiempo</a:t>
            </a:r>
            <a:r>
              <a:rPr lang="en-GB" sz="1000" kern="0" dirty="0">
                <a:solidFill>
                  <a:schemeClr val="tx1"/>
                </a:solidFill>
              </a:rPr>
              <a:t> real entre </a:t>
            </a:r>
            <a:r>
              <a:rPr lang="en-GB" sz="1000" kern="0" dirty="0" err="1">
                <a:solidFill>
                  <a:schemeClr val="tx1"/>
                </a:solidFill>
              </a:rPr>
              <a:t>vehículos</a:t>
            </a:r>
            <a:r>
              <a:rPr lang="en-GB" sz="1000" kern="0" dirty="0">
                <a:solidFill>
                  <a:schemeClr val="tx1"/>
                </a:solidFill>
              </a:rPr>
              <a:t> </a:t>
            </a:r>
            <a:r>
              <a:rPr lang="en-GB" sz="1000" kern="0" dirty="0" err="1">
                <a:solidFill>
                  <a:schemeClr val="tx1"/>
                </a:solidFill>
              </a:rPr>
              <a:t>autónomos</a:t>
            </a:r>
            <a:r>
              <a:rPr lang="en-GB" sz="1000" kern="0" dirty="0">
                <a:solidFill>
                  <a:schemeClr val="tx1"/>
                </a:solidFill>
              </a:rPr>
              <a:t> e </a:t>
            </a:r>
            <a:r>
              <a:rPr lang="en-GB" sz="1000" kern="0" dirty="0" err="1">
                <a:solidFill>
                  <a:schemeClr val="tx1"/>
                </a:solidFill>
              </a:rPr>
              <a:t>infraestructura</a:t>
            </a:r>
            <a:endParaRPr lang="en-GB" sz="1000" b="1" kern="0" dirty="0">
              <a:solidFill>
                <a:schemeClr val="tx1"/>
              </a:solidFill>
            </a:endParaRPr>
          </a:p>
          <a:p>
            <a:pPr marL="182563" indent="-182563">
              <a:spcAft>
                <a:spcPts val="300"/>
              </a:spcAft>
              <a:buClr>
                <a:srgbClr val="0051A3"/>
              </a:buClr>
              <a:buFont typeface="Arial" panose="020B0604020202020204" pitchFamily="34" charset="0"/>
              <a:buChar char="•"/>
              <a:defRPr/>
            </a:pPr>
            <a:endParaRPr lang="en-GB" sz="1000" kern="0" dirty="0">
              <a:solidFill>
                <a:schemeClr val="tx1"/>
              </a:solidFill>
            </a:endParaRPr>
          </a:p>
        </p:txBody>
      </p:sp>
      <p:sp>
        <p:nvSpPr>
          <p:cNvPr id="92" name="Rectangle 91">
            <a:extLst>
              <a:ext uri="{FF2B5EF4-FFF2-40B4-BE49-F238E27FC236}">
                <a16:creationId xmlns:a16="http://schemas.microsoft.com/office/drawing/2014/main" id="{1E152426-75FD-5447-AA9F-B6149F74B939}"/>
              </a:ext>
            </a:extLst>
          </p:cNvPr>
          <p:cNvSpPr/>
          <p:nvPr/>
        </p:nvSpPr>
        <p:spPr>
          <a:xfrm>
            <a:off x="622620" y="6233896"/>
            <a:ext cx="2003622" cy="4098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endParaRPr lang="en-GB" sz="1000" b="1" i="1" dirty="0">
              <a:solidFill>
                <a:srgbClr val="797979">
                  <a:lumMod val="75000"/>
                </a:srgbClr>
              </a:solidFill>
            </a:endParaRPr>
          </a:p>
        </p:txBody>
      </p:sp>
      <p:pic>
        <p:nvPicPr>
          <p:cNvPr id="53" name="Picture 52">
            <a:extLst>
              <a:ext uri="{FF2B5EF4-FFF2-40B4-BE49-F238E27FC236}">
                <a16:creationId xmlns:a16="http://schemas.microsoft.com/office/drawing/2014/main" id="{E46EB44D-38C3-D54F-B7BC-BB3A063B3C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61956" y="6312762"/>
            <a:ext cx="192600" cy="192600"/>
          </a:xfrm>
          <a:prstGeom prst="rect">
            <a:avLst/>
          </a:prstGeom>
        </p:spPr>
      </p:pic>
      <p:pic>
        <p:nvPicPr>
          <p:cNvPr id="54" name="Picture 53">
            <a:extLst>
              <a:ext uri="{FF2B5EF4-FFF2-40B4-BE49-F238E27FC236}">
                <a16:creationId xmlns:a16="http://schemas.microsoft.com/office/drawing/2014/main" id="{E46EB44D-38C3-D54F-B7BC-BB3A063B3C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5168" y="2508667"/>
            <a:ext cx="348505" cy="348505"/>
          </a:xfrm>
          <a:prstGeom prst="rect">
            <a:avLst/>
          </a:prstGeom>
        </p:spPr>
      </p:pic>
      <p:pic>
        <p:nvPicPr>
          <p:cNvPr id="55" name="Picture 54">
            <a:extLst>
              <a:ext uri="{FF2B5EF4-FFF2-40B4-BE49-F238E27FC236}">
                <a16:creationId xmlns:a16="http://schemas.microsoft.com/office/drawing/2014/main" id="{E46EB44D-38C3-D54F-B7BC-BB3A063B3C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56341" y="2502106"/>
            <a:ext cx="348505" cy="348505"/>
          </a:xfrm>
          <a:prstGeom prst="rect">
            <a:avLst/>
          </a:prstGeom>
        </p:spPr>
      </p:pic>
      <p:pic>
        <p:nvPicPr>
          <p:cNvPr id="56" name="Picture 55">
            <a:extLst>
              <a:ext uri="{FF2B5EF4-FFF2-40B4-BE49-F238E27FC236}">
                <a16:creationId xmlns:a16="http://schemas.microsoft.com/office/drawing/2014/main" id="{E46EB44D-38C3-D54F-B7BC-BB3A063B3C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86794" y="2542516"/>
            <a:ext cx="348505" cy="348505"/>
          </a:xfrm>
          <a:prstGeom prst="rect">
            <a:avLst/>
          </a:prstGeom>
        </p:spPr>
      </p:pic>
      <p:pic>
        <p:nvPicPr>
          <p:cNvPr id="64" name="Picture 63">
            <a:extLst>
              <a:ext uri="{FF2B5EF4-FFF2-40B4-BE49-F238E27FC236}">
                <a16:creationId xmlns:a16="http://schemas.microsoft.com/office/drawing/2014/main" id="{E46EB44D-38C3-D54F-B7BC-BB3A063B3C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56468" y="2560813"/>
            <a:ext cx="348505" cy="348505"/>
          </a:xfrm>
          <a:prstGeom prst="rect">
            <a:avLst/>
          </a:prstGeom>
        </p:spPr>
      </p:pic>
      <p:pic>
        <p:nvPicPr>
          <p:cNvPr id="65" name="Picture 64">
            <a:extLst>
              <a:ext uri="{FF2B5EF4-FFF2-40B4-BE49-F238E27FC236}">
                <a16:creationId xmlns:a16="http://schemas.microsoft.com/office/drawing/2014/main" id="{AB5E5DA0-A185-2547-99F0-B7E9992ABE1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582878" y="2548694"/>
            <a:ext cx="289275" cy="328933"/>
          </a:xfrm>
          <a:prstGeom prst="rect">
            <a:avLst/>
          </a:prstGeom>
        </p:spPr>
      </p:pic>
      <p:pic>
        <p:nvPicPr>
          <p:cNvPr id="68" name="Picture 67">
            <a:extLst>
              <a:ext uri="{FF2B5EF4-FFF2-40B4-BE49-F238E27FC236}">
                <a16:creationId xmlns:a16="http://schemas.microsoft.com/office/drawing/2014/main" id="{AB5E5DA0-A185-2547-99F0-B7E9992ABE1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01763" y="2550602"/>
            <a:ext cx="289275" cy="328933"/>
          </a:xfrm>
          <a:prstGeom prst="rect">
            <a:avLst/>
          </a:prstGeom>
        </p:spPr>
      </p:pic>
      <p:pic>
        <p:nvPicPr>
          <p:cNvPr id="69" name="Picture 68">
            <a:extLst>
              <a:ext uri="{FF2B5EF4-FFF2-40B4-BE49-F238E27FC236}">
                <a16:creationId xmlns:a16="http://schemas.microsoft.com/office/drawing/2014/main" id="{AB5E5DA0-A185-2547-99F0-B7E9992ABE1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20396" y="2502106"/>
            <a:ext cx="289275" cy="328933"/>
          </a:xfrm>
          <a:prstGeom prst="rect">
            <a:avLst/>
          </a:prstGeom>
        </p:spPr>
      </p:pic>
      <p:pic>
        <p:nvPicPr>
          <p:cNvPr id="85" name="Picture 84">
            <a:extLst>
              <a:ext uri="{FF2B5EF4-FFF2-40B4-BE49-F238E27FC236}">
                <a16:creationId xmlns:a16="http://schemas.microsoft.com/office/drawing/2014/main" id="{AB5E5DA0-A185-2547-99F0-B7E9992ABE1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85921" y="2503144"/>
            <a:ext cx="289275" cy="328933"/>
          </a:xfrm>
          <a:prstGeom prst="rect">
            <a:avLst/>
          </a:prstGeom>
        </p:spPr>
      </p:pic>
      <p:pic>
        <p:nvPicPr>
          <p:cNvPr id="101" name="Picture 100">
            <a:extLst>
              <a:ext uri="{FF2B5EF4-FFF2-40B4-BE49-F238E27FC236}">
                <a16:creationId xmlns:a16="http://schemas.microsoft.com/office/drawing/2014/main" id="{AB5E5DA0-A185-2547-99F0-B7E9992ABE1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21439" y="6332029"/>
            <a:ext cx="159485" cy="181350"/>
          </a:xfrm>
          <a:prstGeom prst="rect">
            <a:avLst/>
          </a:prstGeom>
        </p:spPr>
      </p:pic>
      <p:cxnSp>
        <p:nvCxnSpPr>
          <p:cNvPr id="5" name="Straight Connector 4"/>
          <p:cNvCxnSpPr/>
          <p:nvPr/>
        </p:nvCxnSpPr>
        <p:spPr>
          <a:xfrm>
            <a:off x="139652" y="6507131"/>
            <a:ext cx="5106122" cy="13587"/>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674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886F756-BC8F-34C8-BB52-F14D8E570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8835" y="277503"/>
            <a:ext cx="9314330" cy="5808374"/>
          </a:xfrm>
          <a:prstGeom prst="rect">
            <a:avLst/>
          </a:prstGeom>
        </p:spPr>
      </p:pic>
      <p:grpSp>
        <p:nvGrpSpPr>
          <p:cNvPr id="6" name="Grupo 5">
            <a:extLst>
              <a:ext uri="{FF2B5EF4-FFF2-40B4-BE49-F238E27FC236}">
                <a16:creationId xmlns:a16="http://schemas.microsoft.com/office/drawing/2014/main" id="{0C145C9D-DB3D-366E-09E6-A4DC31694FFE}"/>
              </a:ext>
            </a:extLst>
          </p:cNvPr>
          <p:cNvGrpSpPr/>
          <p:nvPr/>
        </p:nvGrpSpPr>
        <p:grpSpPr>
          <a:xfrm>
            <a:off x="1438835" y="277503"/>
            <a:ext cx="9314330" cy="5808374"/>
            <a:chOff x="1438835" y="277503"/>
            <a:chExt cx="9314330" cy="5808374"/>
          </a:xfrm>
          <a:solidFill>
            <a:schemeClr val="bg1">
              <a:lumMod val="50000"/>
              <a:alpha val="86000"/>
            </a:schemeClr>
          </a:solidFill>
        </p:grpSpPr>
        <p:sp>
          <p:nvSpPr>
            <p:cNvPr id="2" name="Rectángulo 1">
              <a:extLst>
                <a:ext uri="{FF2B5EF4-FFF2-40B4-BE49-F238E27FC236}">
                  <a16:creationId xmlns:a16="http://schemas.microsoft.com/office/drawing/2014/main" id="{1403E1F2-E71F-B2DD-B1EF-E99449B8D1AB}"/>
                </a:ext>
              </a:extLst>
            </p:cNvPr>
            <p:cNvSpPr/>
            <p:nvPr/>
          </p:nvSpPr>
          <p:spPr>
            <a:xfrm>
              <a:off x="1438835" y="277503"/>
              <a:ext cx="9314330" cy="580837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extLst>
                <a:ext uri="{FF2B5EF4-FFF2-40B4-BE49-F238E27FC236}">
                  <a16:creationId xmlns:a16="http://schemas.microsoft.com/office/drawing/2014/main" id="{AC765B08-A22A-2128-B26C-B5D5A4E233FB}"/>
                </a:ext>
              </a:extLst>
            </p:cNvPr>
            <p:cNvSpPr/>
            <p:nvPr/>
          </p:nvSpPr>
          <p:spPr>
            <a:xfrm>
              <a:off x="1689241" y="1325239"/>
              <a:ext cx="8813518" cy="4093428"/>
            </a:xfrm>
            <a:prstGeom prst="rect">
              <a:avLst/>
            </a:prstGeom>
            <a:solidFill>
              <a:schemeClr val="bg1">
                <a:lumMod val="50000"/>
                <a:alpha val="84000"/>
              </a:schemeClr>
            </a:solidFill>
          </p:spPr>
          <p:txBody>
            <a:bodyPr wrap="square" lIns="91440" tIns="45720" rIns="91440" bIns="45720">
              <a:spAutoFit/>
            </a:bodyPr>
            <a:lstStyle/>
            <a:p>
              <a:r>
                <a:rPr lang="es-ES" sz="3200" dirty="0">
                  <a:ln w="0"/>
                  <a:solidFill>
                    <a:schemeClr val="bg1"/>
                  </a:solidFill>
                  <a:effectLst>
                    <a:outerShdw blurRad="38100" dist="38100" dir="2700000" algn="tl">
                      <a:srgbClr val="000000">
                        <a:alpha val="43137"/>
                      </a:srgbClr>
                    </a:outerShdw>
                  </a:effectLst>
                </a:rPr>
                <a:t>La entrada en vigor del ETS II y las exigencias de la CS3D y CSRD supondrán un incremento significativo de costes fijos y variables para las empresas de transporte por carretera.</a:t>
              </a:r>
            </a:p>
            <a:p>
              <a:r>
                <a:rPr lang="es-ES" sz="3200" dirty="0">
                  <a:ln w="0"/>
                  <a:solidFill>
                    <a:schemeClr val="bg1"/>
                  </a:solidFill>
                  <a:effectLst>
                    <a:outerShdw blurRad="38100" dist="38100" dir="2700000" algn="tl">
                      <a:srgbClr val="000000">
                        <a:alpha val="43137"/>
                      </a:srgbClr>
                    </a:outerShdw>
                  </a:effectLst>
                </a:rPr>
                <a:t>Para una empresa mediana con </a:t>
              </a:r>
              <a:r>
                <a:rPr lang="es-ES" sz="3200" b="1" dirty="0">
                  <a:ln w="0"/>
                  <a:solidFill>
                    <a:schemeClr val="bg1"/>
                  </a:solidFill>
                  <a:effectLst>
                    <a:outerShdw blurRad="38100" dist="38100" dir="2700000" algn="tl">
                      <a:srgbClr val="000000">
                        <a:alpha val="43137"/>
                      </a:srgbClr>
                    </a:outerShdw>
                  </a:effectLst>
                </a:rPr>
                <a:t>una flota de 100 camiones</a:t>
              </a:r>
              <a:r>
                <a:rPr lang="es-ES" sz="3200" dirty="0">
                  <a:ln w="0"/>
                  <a:solidFill>
                    <a:schemeClr val="bg1"/>
                  </a:solidFill>
                  <a:effectLst>
                    <a:outerShdw blurRad="38100" dist="38100" dir="2700000" algn="tl">
                      <a:srgbClr val="000000">
                        <a:alpha val="43137"/>
                      </a:srgbClr>
                    </a:outerShdw>
                  </a:effectLst>
                </a:rPr>
                <a:t>, el impacto directo podría </a:t>
              </a:r>
            </a:p>
            <a:p>
              <a:r>
                <a:rPr lang="es-ES" sz="3200" dirty="0">
                  <a:ln w="0"/>
                  <a:solidFill>
                    <a:schemeClr val="bg1"/>
                  </a:solidFill>
                  <a:effectLst>
                    <a:outerShdw blurRad="38100" dist="38100" dir="2700000" algn="tl">
                      <a:srgbClr val="000000">
                        <a:alpha val="43137"/>
                      </a:srgbClr>
                    </a:outerShdw>
                  </a:effectLst>
                </a:rPr>
                <a:t>situarse entre </a:t>
              </a:r>
              <a:r>
                <a:rPr lang="es-ES" sz="3600" b="1" dirty="0">
                  <a:ln w="0"/>
                  <a:solidFill>
                    <a:schemeClr val="bg1"/>
                  </a:solidFill>
                  <a:effectLst>
                    <a:outerShdw blurRad="38100" dist="38100" dir="2700000" algn="tl">
                      <a:srgbClr val="000000">
                        <a:alpha val="43137"/>
                      </a:srgbClr>
                    </a:outerShdw>
                  </a:effectLst>
                </a:rPr>
                <a:t>€875.000 y €1.200.000 anuales</a:t>
              </a:r>
              <a:endParaRPr lang="es-ES" sz="3200" b="1" dirty="0">
                <a:ln w="0"/>
                <a:solidFill>
                  <a:schemeClr val="bg1"/>
                </a:solidFill>
                <a:effectLst>
                  <a:outerShdw blurRad="38100" dist="38100" dir="2700000" algn="tl">
                    <a:srgbClr val="000000">
                      <a:alpha val="43137"/>
                    </a:srgbClr>
                  </a:outerShdw>
                </a:effectLst>
              </a:endParaRPr>
            </a:p>
            <a:p>
              <a:r>
                <a:rPr lang="es-ES" sz="3200" dirty="0">
                  <a:ln w="0"/>
                  <a:solidFill>
                    <a:schemeClr val="bg1"/>
                  </a:solidFill>
                  <a:effectLst>
                    <a:outerShdw blurRad="38100" dist="38100" dir="2700000" algn="tl">
                      <a:srgbClr val="000000">
                        <a:alpha val="43137"/>
                      </a:srgbClr>
                    </a:outerShdw>
                  </a:effectLst>
                </a:rPr>
                <a:t>solo por cumplimiento normativo y emisiones.</a:t>
              </a:r>
            </a:p>
          </p:txBody>
        </p:sp>
        <p:sp>
          <p:nvSpPr>
            <p:cNvPr id="5" name="Rectángulo 4">
              <a:extLst>
                <a:ext uri="{FF2B5EF4-FFF2-40B4-BE49-F238E27FC236}">
                  <a16:creationId xmlns:a16="http://schemas.microsoft.com/office/drawing/2014/main" id="{98B1A98C-3A45-125E-78AB-1CCFDA098456}"/>
                </a:ext>
              </a:extLst>
            </p:cNvPr>
            <p:cNvSpPr/>
            <p:nvPr/>
          </p:nvSpPr>
          <p:spPr>
            <a:xfrm>
              <a:off x="3844461" y="401909"/>
              <a:ext cx="4068743" cy="923330"/>
            </a:xfrm>
            <a:prstGeom prst="rect">
              <a:avLst/>
            </a:prstGeom>
            <a:grpFill/>
          </p:spPr>
          <p:txBody>
            <a:bodyPr wrap="none" lIns="91440" tIns="45720" rIns="91440" bIns="45720">
              <a:spAutoFit/>
            </a:bodyPr>
            <a:lstStyle/>
            <a:p>
              <a:pPr algn="ctr"/>
              <a:r>
                <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TRADUCCIÓN</a:t>
              </a:r>
            </a:p>
          </p:txBody>
        </p:sp>
      </p:grpSp>
    </p:spTree>
    <p:extLst>
      <p:ext uri="{BB962C8B-B14F-4D97-AF65-F5344CB8AC3E}">
        <p14:creationId xmlns:p14="http://schemas.microsoft.com/office/powerpoint/2010/main" val="398613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47F5C-50EC-416A-AE8C-6F6BB4225673}"/>
              </a:ext>
            </a:extLst>
          </p:cNvPr>
          <p:cNvSpPr>
            <a:spLocks noGrp="1"/>
          </p:cNvSpPr>
          <p:nvPr>
            <p:ph type="title" idx="4294967295"/>
          </p:nvPr>
        </p:nvSpPr>
        <p:spPr>
          <a:xfrm>
            <a:off x="1681758" y="257455"/>
            <a:ext cx="10058400" cy="846137"/>
          </a:xfrm>
        </p:spPr>
        <p:txBody>
          <a:bodyPr vert="horz" lIns="91440" tIns="45720" rIns="91440" bIns="45720" rtlCol="0" anchor="b">
            <a:normAutofit/>
          </a:bodyPr>
          <a:lstStyle/>
          <a:p>
            <a:r>
              <a:rPr lang="es-ES" sz="5400" dirty="0">
                <a:solidFill>
                  <a:srgbClr val="0070C0"/>
                </a:solidFill>
                <a:effectLst>
                  <a:outerShdw blurRad="38100" dist="38100" dir="2700000" algn="tl">
                    <a:srgbClr val="000000">
                      <a:alpha val="43137"/>
                    </a:srgbClr>
                  </a:outerShdw>
                </a:effectLst>
                <a:latin typeface="Arial Narrow" panose="020B0606020202030204" pitchFamily="34" charset="0"/>
              </a:rPr>
              <a:t>Un transporte sostenible </a:t>
            </a:r>
          </a:p>
        </p:txBody>
      </p:sp>
      <p:graphicFrame>
        <p:nvGraphicFramePr>
          <p:cNvPr id="4" name="Marcador de contenido 2" descr="Gráfico de SmartArt">
            <a:extLst>
              <a:ext uri="{FF2B5EF4-FFF2-40B4-BE49-F238E27FC236}">
                <a16:creationId xmlns:a16="http://schemas.microsoft.com/office/drawing/2014/main" id="{59F5A1AC-D08D-42AE-B94A-1CAFB517D846}"/>
              </a:ext>
            </a:extLst>
          </p:cNvPr>
          <p:cNvGraphicFramePr>
            <a:graphicFrameLocks noGrp="1"/>
          </p:cNvGraphicFramePr>
          <p:nvPr>
            <p:ph idx="4294967295"/>
            <p:extLst>
              <p:ext uri="{D42A27DB-BD31-4B8C-83A1-F6EECF244321}">
                <p14:modId xmlns:p14="http://schemas.microsoft.com/office/powerpoint/2010/main" val="2489540302"/>
              </p:ext>
            </p:extLst>
          </p:nvPr>
        </p:nvGraphicFramePr>
        <p:xfrm>
          <a:off x="1308847" y="2009028"/>
          <a:ext cx="10058400" cy="378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igno de multiplicación 4">
            <a:extLst>
              <a:ext uri="{FF2B5EF4-FFF2-40B4-BE49-F238E27FC236}">
                <a16:creationId xmlns:a16="http://schemas.microsoft.com/office/drawing/2014/main" id="{ECAA1A0E-E9C4-4536-56F9-AECDEEB737FE}"/>
              </a:ext>
            </a:extLst>
          </p:cNvPr>
          <p:cNvSpPr/>
          <p:nvPr/>
        </p:nvSpPr>
        <p:spPr>
          <a:xfrm>
            <a:off x="4056993" y="3048000"/>
            <a:ext cx="536028" cy="641131"/>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Signo de multiplicación 5">
            <a:extLst>
              <a:ext uri="{FF2B5EF4-FFF2-40B4-BE49-F238E27FC236}">
                <a16:creationId xmlns:a16="http://schemas.microsoft.com/office/drawing/2014/main" id="{56182421-7AFD-D9FE-C3DB-ABE7908C81E2}"/>
              </a:ext>
            </a:extLst>
          </p:cNvPr>
          <p:cNvSpPr/>
          <p:nvPr/>
        </p:nvSpPr>
        <p:spPr>
          <a:xfrm>
            <a:off x="7553051" y="3047999"/>
            <a:ext cx="536028" cy="641131"/>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ES"/>
          </a:p>
        </p:txBody>
      </p:sp>
      <p:pic>
        <p:nvPicPr>
          <p:cNvPr id="3" name="Picture 5">
            <a:extLst>
              <a:ext uri="{FF2B5EF4-FFF2-40B4-BE49-F238E27FC236}">
                <a16:creationId xmlns:a16="http://schemas.microsoft.com/office/drawing/2014/main" id="{41233408-1FFA-AE02-ED43-BF33623F8F30}"/>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0748" y="1506071"/>
            <a:ext cx="1815134" cy="869576"/>
          </a:xfrm>
          <a:prstGeom prst="rect">
            <a:avLst/>
          </a:prstGeom>
        </p:spPr>
      </p:pic>
    </p:spTree>
    <p:extLst>
      <p:ext uri="{BB962C8B-B14F-4D97-AF65-F5344CB8AC3E}">
        <p14:creationId xmlns:p14="http://schemas.microsoft.com/office/powerpoint/2010/main" val="265522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A62C780-6DA0-7C2E-2B71-529E569B6C6C}"/>
              </a:ext>
            </a:extLst>
          </p:cNvPr>
          <p:cNvSpPr/>
          <p:nvPr/>
        </p:nvSpPr>
        <p:spPr>
          <a:xfrm>
            <a:off x="1804738" y="2967335"/>
            <a:ext cx="8582542" cy="923330"/>
          </a:xfrm>
          <a:prstGeom prst="rect">
            <a:avLst/>
          </a:prstGeom>
          <a:noFill/>
        </p:spPr>
        <p:txBody>
          <a:bodyPr wrap="none" lIns="91440" tIns="45720" rIns="91440" bIns="45720">
            <a:spAutoFit/>
          </a:bodyPr>
          <a:lstStyle/>
          <a:p>
            <a:pPr algn="ctr"/>
            <a:r>
              <a:rPr lang="es-E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SOSTENIBILIDAD ECONÓMICA</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107406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DE15C98-AD3A-C927-F872-B45D73F3B5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11990" y="1692490"/>
            <a:ext cx="1563988" cy="3125696"/>
          </a:xfrm>
          <a:prstGeom prst="rect">
            <a:avLst/>
          </a:prstGeom>
        </p:spPr>
      </p:pic>
      <p:pic>
        <p:nvPicPr>
          <p:cNvPr id="4" name="Imagen 3">
            <a:extLst>
              <a:ext uri="{FF2B5EF4-FFF2-40B4-BE49-F238E27FC236}">
                <a16:creationId xmlns:a16="http://schemas.microsoft.com/office/drawing/2014/main" id="{2EEAD67B-11C8-F832-9C9B-49D538C65CF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21920" y="121921"/>
            <a:ext cx="1531640" cy="598170"/>
          </a:xfrm>
          <a:prstGeom prst="rect">
            <a:avLst/>
          </a:prstGeom>
        </p:spPr>
      </p:pic>
      <p:pic>
        <p:nvPicPr>
          <p:cNvPr id="8" name="Imagen 7">
            <a:extLst>
              <a:ext uri="{FF2B5EF4-FFF2-40B4-BE49-F238E27FC236}">
                <a16:creationId xmlns:a16="http://schemas.microsoft.com/office/drawing/2014/main" id="{E6911978-C780-D370-061D-D40ACE3EF6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0213" y="0"/>
            <a:ext cx="5291787" cy="3566485"/>
          </a:xfrm>
          <a:prstGeom prst="rect">
            <a:avLst/>
          </a:prstGeom>
        </p:spPr>
      </p:pic>
      <p:pic>
        <p:nvPicPr>
          <p:cNvPr id="2" name="Imagen 1">
            <a:extLst>
              <a:ext uri="{FF2B5EF4-FFF2-40B4-BE49-F238E27FC236}">
                <a16:creationId xmlns:a16="http://schemas.microsoft.com/office/drawing/2014/main" id="{D1B8B689-6742-E91E-813C-4D5A5C1839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60015" y="121921"/>
            <a:ext cx="5291787" cy="6578154"/>
          </a:xfrm>
          <a:prstGeom prst="rect">
            <a:avLst/>
          </a:prstGeom>
        </p:spPr>
      </p:pic>
      <p:pic>
        <p:nvPicPr>
          <p:cNvPr id="5" name="Imagen 4">
            <a:extLst>
              <a:ext uri="{FF2B5EF4-FFF2-40B4-BE49-F238E27FC236}">
                <a16:creationId xmlns:a16="http://schemas.microsoft.com/office/drawing/2014/main" id="{A2C6ECB8-F653-0704-52CE-20A0B84FC8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53491" y="3528059"/>
            <a:ext cx="4950879" cy="2849881"/>
          </a:xfrm>
          <a:prstGeom prst="rect">
            <a:avLst/>
          </a:prstGeom>
        </p:spPr>
      </p:pic>
    </p:spTree>
    <p:extLst>
      <p:ext uri="{BB962C8B-B14F-4D97-AF65-F5344CB8AC3E}">
        <p14:creationId xmlns:p14="http://schemas.microsoft.com/office/powerpoint/2010/main" val="3522245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B6A043F-F859-0A4C-B077-47D272501E7A}"/>
              </a:ext>
            </a:extLst>
          </p:cNvPr>
          <p:cNvPicPr>
            <a:picLocks noChangeAspect="1"/>
          </p:cNvPicPr>
          <p:nvPr/>
        </p:nvPicPr>
        <p:blipFill>
          <a:blip r:embed="rId3" cstate="email">
            <a:extLst>
              <a:ext uri="{28A0092B-C50C-407E-A947-70E740481C1C}">
                <a14:useLocalDpi xmlns:a14="http://schemas.microsoft.com/office/drawing/2010/main"/>
              </a:ext>
            </a:extLst>
          </a:blip>
          <a:srcRect r="6307" b="8105"/>
          <a:stretch/>
        </p:blipFill>
        <p:spPr>
          <a:xfrm>
            <a:off x="1837765" y="1550941"/>
            <a:ext cx="8104094" cy="4480339"/>
          </a:xfrm>
          <a:prstGeom prst="rect">
            <a:avLst/>
          </a:prstGeom>
        </p:spPr>
      </p:pic>
      <p:sp>
        <p:nvSpPr>
          <p:cNvPr id="4" name="CuadroTexto 3">
            <a:extLst>
              <a:ext uri="{FF2B5EF4-FFF2-40B4-BE49-F238E27FC236}">
                <a16:creationId xmlns:a16="http://schemas.microsoft.com/office/drawing/2014/main" id="{6AA96E12-C9EB-34D5-9060-B399290CA2B7}"/>
              </a:ext>
            </a:extLst>
          </p:cNvPr>
          <p:cNvSpPr txBox="1"/>
          <p:nvPr/>
        </p:nvSpPr>
        <p:spPr>
          <a:xfrm>
            <a:off x="8633012" y="6355976"/>
            <a:ext cx="1328312" cy="338554"/>
          </a:xfrm>
          <a:prstGeom prst="rect">
            <a:avLst/>
          </a:prstGeom>
          <a:noFill/>
        </p:spPr>
        <p:txBody>
          <a:bodyPr wrap="none" rtlCol="0">
            <a:spAutoFit/>
          </a:bodyPr>
          <a:lstStyle/>
          <a:p>
            <a:r>
              <a:rPr lang="es-ES" sz="1600" dirty="0">
                <a:solidFill>
                  <a:schemeClr val="bg1">
                    <a:lumMod val="65000"/>
                  </a:schemeClr>
                </a:solidFill>
              </a:rPr>
              <a:t>Fuente KPMG</a:t>
            </a:r>
          </a:p>
        </p:txBody>
      </p:sp>
    </p:spTree>
    <p:extLst>
      <p:ext uri="{BB962C8B-B14F-4D97-AF65-F5344CB8AC3E}">
        <p14:creationId xmlns:p14="http://schemas.microsoft.com/office/powerpoint/2010/main" val="3438443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7313EA0D-46C1-F343-F76B-4F2A3B5FCEEA}"/>
              </a:ext>
            </a:extLst>
          </p:cNvPr>
          <p:cNvGrpSpPr/>
          <p:nvPr/>
        </p:nvGrpSpPr>
        <p:grpSpPr>
          <a:xfrm>
            <a:off x="5894111" y="1604664"/>
            <a:ext cx="5795865" cy="3943690"/>
            <a:chOff x="5894111" y="1604664"/>
            <a:chExt cx="5795865" cy="3943690"/>
          </a:xfrm>
        </p:grpSpPr>
        <p:pic>
          <p:nvPicPr>
            <p:cNvPr id="2" name="Imagen 1">
              <a:extLst>
                <a:ext uri="{FF2B5EF4-FFF2-40B4-BE49-F238E27FC236}">
                  <a16:creationId xmlns:a16="http://schemas.microsoft.com/office/drawing/2014/main" id="{BA89EA3C-A4BC-5C03-E179-F23563C5E9B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94111" y="1604664"/>
              <a:ext cx="5795865" cy="3943690"/>
            </a:xfrm>
            <a:prstGeom prst="rect">
              <a:avLst/>
            </a:prstGeom>
            <a:ln>
              <a:noFill/>
            </a:ln>
            <a:effectLst>
              <a:outerShdw blurRad="292100" dist="139700" dir="2700000" algn="tl" rotWithShape="0">
                <a:srgbClr val="333333">
                  <a:alpha val="65000"/>
                </a:srgbClr>
              </a:outerShdw>
            </a:effectLst>
          </p:spPr>
        </p:pic>
        <p:sp>
          <p:nvSpPr>
            <p:cNvPr id="13" name="CuadroTexto 12">
              <a:extLst>
                <a:ext uri="{FF2B5EF4-FFF2-40B4-BE49-F238E27FC236}">
                  <a16:creationId xmlns:a16="http://schemas.microsoft.com/office/drawing/2014/main" id="{FF28951E-0ED7-B933-2E15-503012F333E2}"/>
                </a:ext>
              </a:extLst>
            </p:cNvPr>
            <p:cNvSpPr txBox="1"/>
            <p:nvPr/>
          </p:nvSpPr>
          <p:spPr>
            <a:xfrm>
              <a:off x="6173971" y="1887926"/>
              <a:ext cx="5236143" cy="307777"/>
            </a:xfrm>
            <a:prstGeom prst="rect">
              <a:avLst/>
            </a:prstGeom>
            <a:solidFill>
              <a:schemeClr val="bg1"/>
            </a:solidFill>
          </p:spPr>
          <p:txBody>
            <a:bodyPr wrap="square" rtlCol="0">
              <a:spAutoFit/>
            </a:bodyPr>
            <a:lstStyle/>
            <a:p>
              <a:r>
                <a:rPr lang="es-ES" sz="1400" b="1" dirty="0">
                  <a:solidFill>
                    <a:srgbClr val="0070C0"/>
                  </a:solidFill>
                </a:rPr>
                <a:t>Impacto de la normativa ETS II sobre el precio del combustible fósil</a:t>
              </a:r>
            </a:p>
          </p:txBody>
        </p:sp>
      </p:grpSp>
      <p:sp>
        <p:nvSpPr>
          <p:cNvPr id="4" name="Título 1">
            <a:extLst>
              <a:ext uri="{FF2B5EF4-FFF2-40B4-BE49-F238E27FC236}">
                <a16:creationId xmlns:a16="http://schemas.microsoft.com/office/drawing/2014/main" id="{6CC1F195-B1F8-FFCB-636A-50733D0866EA}"/>
              </a:ext>
            </a:extLst>
          </p:cNvPr>
          <p:cNvSpPr txBox="1">
            <a:spLocks/>
          </p:cNvSpPr>
          <p:nvPr/>
        </p:nvSpPr>
        <p:spPr>
          <a:xfrm>
            <a:off x="838200" y="103694"/>
            <a:ext cx="10515600" cy="970961"/>
          </a:xfrm>
          <a:prstGeom prst="rect">
            <a:avLst/>
          </a:prstGeom>
          <a:solidFill>
            <a:schemeClr val="bg1"/>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dirty="0">
                <a:solidFill>
                  <a:srgbClr val="0070C0"/>
                </a:solidFill>
                <a:latin typeface="Arial Narrow" panose="020B0606020202030204" pitchFamily="34" charset="0"/>
              </a:rPr>
              <a:t>Algunos “otros costes” que siguen subiendo</a:t>
            </a:r>
          </a:p>
        </p:txBody>
      </p:sp>
      <p:pic>
        <p:nvPicPr>
          <p:cNvPr id="6" name="Imagen 5">
            <a:extLst>
              <a:ext uri="{FF2B5EF4-FFF2-40B4-BE49-F238E27FC236}">
                <a16:creationId xmlns:a16="http://schemas.microsoft.com/office/drawing/2014/main" id="{36C0B53D-E2CB-8DE9-C9D0-5439D17E22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024" y="1604664"/>
            <a:ext cx="5085882" cy="3943690"/>
          </a:xfrm>
          <a:prstGeom prst="rect">
            <a:avLst/>
          </a:prstGeom>
          <a:ln>
            <a:noFill/>
          </a:ln>
          <a:effectLst>
            <a:outerShdw blurRad="292100" dist="139700" dir="2700000" algn="tl" rotWithShape="0">
              <a:srgbClr val="333333">
                <a:alpha val="65000"/>
              </a:srgbClr>
            </a:outerShdw>
          </a:effectLst>
        </p:spPr>
      </p:pic>
      <p:sp>
        <p:nvSpPr>
          <p:cNvPr id="7" name="Elipse 6">
            <a:extLst>
              <a:ext uri="{FF2B5EF4-FFF2-40B4-BE49-F238E27FC236}">
                <a16:creationId xmlns:a16="http://schemas.microsoft.com/office/drawing/2014/main" id="{86DED559-4A31-8B37-9C6A-6DAAA0519D63}"/>
              </a:ext>
            </a:extLst>
          </p:cNvPr>
          <p:cNvSpPr/>
          <p:nvPr/>
        </p:nvSpPr>
        <p:spPr>
          <a:xfrm>
            <a:off x="6610765" y="3935788"/>
            <a:ext cx="277906" cy="251012"/>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ector: angular 8">
            <a:extLst>
              <a:ext uri="{FF2B5EF4-FFF2-40B4-BE49-F238E27FC236}">
                <a16:creationId xmlns:a16="http://schemas.microsoft.com/office/drawing/2014/main" id="{32DD4D8B-F08D-C4EA-8D80-12D30224F2CC}"/>
              </a:ext>
            </a:extLst>
          </p:cNvPr>
          <p:cNvCxnSpPr>
            <a:cxnSpLocks/>
          </p:cNvCxnSpPr>
          <p:nvPr/>
        </p:nvCxnSpPr>
        <p:spPr>
          <a:xfrm rot="5400000" flipH="1" flipV="1">
            <a:off x="6473331" y="3520825"/>
            <a:ext cx="816857" cy="26408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DD885399-92C4-2384-CC86-9D7BBC904400}"/>
              </a:ext>
            </a:extLst>
          </p:cNvPr>
          <p:cNvSpPr txBox="1"/>
          <p:nvPr/>
        </p:nvSpPr>
        <p:spPr>
          <a:xfrm>
            <a:off x="6357097" y="2980432"/>
            <a:ext cx="2155398" cy="276999"/>
          </a:xfrm>
          <a:prstGeom prst="rect">
            <a:avLst/>
          </a:prstGeom>
          <a:noFill/>
        </p:spPr>
        <p:txBody>
          <a:bodyPr wrap="none" rtlCol="0">
            <a:spAutoFit/>
          </a:bodyPr>
          <a:lstStyle/>
          <a:p>
            <a:r>
              <a:rPr lang="es-ES" sz="1200" dirty="0">
                <a:solidFill>
                  <a:srgbClr val="0070C0"/>
                </a:solidFill>
              </a:rPr>
              <a:t>Entre 10 y 20 céntimos por litro</a:t>
            </a:r>
          </a:p>
        </p:txBody>
      </p:sp>
    </p:spTree>
    <p:extLst>
      <p:ext uri="{BB962C8B-B14F-4D97-AF65-F5344CB8AC3E}">
        <p14:creationId xmlns:p14="http://schemas.microsoft.com/office/powerpoint/2010/main" val="1984224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B4E4B7C-CCF8-4639-AC64-A773D0047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996" y="1469667"/>
            <a:ext cx="4977906" cy="4554468"/>
          </a:xfrm>
          <a:prstGeom prst="rect">
            <a:avLst/>
          </a:prstGeom>
        </p:spPr>
      </p:pic>
      <p:sp>
        <p:nvSpPr>
          <p:cNvPr id="4" name="Título 3">
            <a:extLst>
              <a:ext uri="{FF2B5EF4-FFF2-40B4-BE49-F238E27FC236}">
                <a16:creationId xmlns:a16="http://schemas.microsoft.com/office/drawing/2014/main" id="{30AF5920-5664-403C-920B-0BA39010587A}"/>
              </a:ext>
            </a:extLst>
          </p:cNvPr>
          <p:cNvSpPr>
            <a:spLocks noGrp="1"/>
          </p:cNvSpPr>
          <p:nvPr>
            <p:ph type="title"/>
          </p:nvPr>
        </p:nvSpPr>
        <p:spPr>
          <a:xfrm>
            <a:off x="1112520" y="228600"/>
            <a:ext cx="10515600" cy="822008"/>
          </a:xfrm>
          <a:solidFill>
            <a:schemeClr val="bg1"/>
          </a:solidFill>
        </p:spPr>
        <p:txBody>
          <a:bodyPr/>
          <a:lstStyle/>
          <a:p>
            <a:r>
              <a:rPr lang="es-ES" dirty="0">
                <a:solidFill>
                  <a:srgbClr val="0070C0"/>
                </a:solidFill>
              </a:rPr>
              <a:t>Evolución precios transporte europeos</a:t>
            </a:r>
          </a:p>
        </p:txBody>
      </p:sp>
      <p:pic>
        <p:nvPicPr>
          <p:cNvPr id="9" name="Imagen 8">
            <a:extLst>
              <a:ext uri="{FF2B5EF4-FFF2-40B4-BE49-F238E27FC236}">
                <a16:creationId xmlns:a16="http://schemas.microsoft.com/office/drawing/2014/main" id="{525A601B-9B4B-AFFC-76F6-BCA6B91FBF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8371" y="2949388"/>
            <a:ext cx="4977905" cy="2787876"/>
          </a:xfrm>
          <a:prstGeom prst="rect">
            <a:avLst/>
          </a:prstGeom>
        </p:spPr>
      </p:pic>
      <p:sp>
        <p:nvSpPr>
          <p:cNvPr id="11" name="CuadroTexto 10">
            <a:extLst>
              <a:ext uri="{FF2B5EF4-FFF2-40B4-BE49-F238E27FC236}">
                <a16:creationId xmlns:a16="http://schemas.microsoft.com/office/drawing/2014/main" id="{5A655091-A76A-2E36-21D5-0A75CB1BEFE7}"/>
              </a:ext>
            </a:extLst>
          </p:cNvPr>
          <p:cNvSpPr txBox="1"/>
          <p:nvPr/>
        </p:nvSpPr>
        <p:spPr>
          <a:xfrm>
            <a:off x="6544234" y="2030071"/>
            <a:ext cx="3827929" cy="646331"/>
          </a:xfrm>
          <a:prstGeom prst="rect">
            <a:avLst/>
          </a:prstGeom>
          <a:noFill/>
        </p:spPr>
        <p:txBody>
          <a:bodyPr wrap="square">
            <a:spAutoFit/>
          </a:bodyPr>
          <a:lstStyle/>
          <a:p>
            <a:pPr algn="ctr"/>
            <a:r>
              <a:rPr lang="es-ES" b="1" i="0" dirty="0">
                <a:solidFill>
                  <a:srgbClr val="0070C0"/>
                </a:solidFill>
                <a:effectLst/>
                <a:latin typeface="Arial Narrow" panose="020B0606020202030204" pitchFamily="34" charset="0"/>
              </a:rPr>
              <a:t>Índice de precios industriales (IPRI) en España de </a:t>
            </a:r>
            <a:r>
              <a:rPr lang="es-ES" b="1" dirty="0">
                <a:solidFill>
                  <a:srgbClr val="0070C0"/>
                </a:solidFill>
                <a:latin typeface="Arial Narrow" panose="020B0606020202030204" pitchFamily="34" charset="0"/>
              </a:rPr>
              <a:t>ENE</a:t>
            </a:r>
            <a:r>
              <a:rPr lang="es-ES" b="1" i="0" dirty="0">
                <a:solidFill>
                  <a:srgbClr val="0070C0"/>
                </a:solidFill>
                <a:effectLst/>
                <a:latin typeface="Arial Narrow" panose="020B0606020202030204" pitchFamily="34" charset="0"/>
              </a:rPr>
              <a:t> 2016 a </a:t>
            </a:r>
            <a:r>
              <a:rPr lang="es-ES" b="1" dirty="0">
                <a:solidFill>
                  <a:srgbClr val="0070C0"/>
                </a:solidFill>
                <a:latin typeface="Arial Narrow" panose="020B0606020202030204" pitchFamily="34" charset="0"/>
              </a:rPr>
              <a:t>DIC</a:t>
            </a:r>
            <a:r>
              <a:rPr lang="es-ES" b="1" i="0" dirty="0">
                <a:solidFill>
                  <a:srgbClr val="0070C0"/>
                </a:solidFill>
                <a:effectLst/>
                <a:latin typeface="Arial Narrow" panose="020B0606020202030204" pitchFamily="34" charset="0"/>
              </a:rPr>
              <a:t> 2024</a:t>
            </a:r>
            <a:endParaRPr lang="es-ES" dirty="0">
              <a:solidFill>
                <a:srgbClr val="0070C0"/>
              </a:solidFill>
              <a:latin typeface="Arial Narrow" panose="020B0606020202030204" pitchFamily="34" charset="0"/>
            </a:endParaRPr>
          </a:p>
        </p:txBody>
      </p:sp>
      <p:pic>
        <p:nvPicPr>
          <p:cNvPr id="2" name="Imagen 1">
            <a:extLst>
              <a:ext uri="{FF2B5EF4-FFF2-40B4-BE49-F238E27FC236}">
                <a16:creationId xmlns:a16="http://schemas.microsoft.com/office/drawing/2014/main" id="{3A00DB02-8EF6-502F-6708-9A2102DF7E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7902" y="1323594"/>
            <a:ext cx="6322100" cy="5166853"/>
          </a:xfrm>
          <a:prstGeom prst="rect">
            <a:avLst/>
          </a:prstGeom>
        </p:spPr>
      </p:pic>
    </p:spTree>
    <p:extLst>
      <p:ext uri="{BB962C8B-B14F-4D97-AF65-F5344CB8AC3E}">
        <p14:creationId xmlns:p14="http://schemas.microsoft.com/office/powerpoint/2010/main" val="2599210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5800-A8F5-F063-07A9-DF7916E404E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A35CC08-C032-C9A3-3EDF-8D758676CBDC}"/>
              </a:ext>
            </a:extLst>
          </p:cNvPr>
          <p:cNvSpPr/>
          <p:nvPr/>
        </p:nvSpPr>
        <p:spPr>
          <a:xfrm>
            <a:off x="1948111" y="2967335"/>
            <a:ext cx="8295797" cy="923330"/>
          </a:xfrm>
          <a:prstGeom prst="rect">
            <a:avLst/>
          </a:prstGeom>
          <a:noFill/>
        </p:spPr>
        <p:txBody>
          <a:bodyPr wrap="none" lIns="91440" tIns="45720" rIns="91440" bIns="45720">
            <a:spAutoFit/>
          </a:bodyPr>
          <a:lstStyle/>
          <a:p>
            <a:pPr algn="ctr"/>
            <a:r>
              <a:rPr lang="es-E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SOSTENIBILIDAD AMBIENTAL</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954669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5F20E65-5087-413F-A885-59422B10848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
            <a:ext cx="9882433" cy="6858000"/>
          </a:xfrm>
          <a:solidFill>
            <a:schemeClr val="bg1"/>
          </a:solidFill>
        </p:spPr>
      </p:pic>
      <p:pic>
        <p:nvPicPr>
          <p:cNvPr id="4" name="Imagen 3">
            <a:extLst>
              <a:ext uri="{FF2B5EF4-FFF2-40B4-BE49-F238E27FC236}">
                <a16:creationId xmlns:a16="http://schemas.microsoft.com/office/drawing/2014/main" id="{35EF01E9-C832-85D8-726A-6054A3BBF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83862" y="164575"/>
            <a:ext cx="2181529" cy="2013850"/>
          </a:xfrm>
          <a:prstGeom prst="rect">
            <a:avLst/>
          </a:prstGeom>
        </p:spPr>
      </p:pic>
    </p:spTree>
    <p:extLst>
      <p:ext uri="{BB962C8B-B14F-4D97-AF65-F5344CB8AC3E}">
        <p14:creationId xmlns:p14="http://schemas.microsoft.com/office/powerpoint/2010/main" val="3923888109"/>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EB7516A8-1304-4735-B992-C4F4911C2FA0}"/>
              </a:ext>
            </a:extLst>
          </p:cNvPr>
          <p:cNvGrpSpPr/>
          <p:nvPr/>
        </p:nvGrpSpPr>
        <p:grpSpPr>
          <a:xfrm>
            <a:off x="3610467" y="1452453"/>
            <a:ext cx="7159407" cy="4438273"/>
            <a:chOff x="3893956" y="1433599"/>
            <a:chExt cx="6602540" cy="4438273"/>
          </a:xfrm>
        </p:grpSpPr>
        <p:pic>
          <p:nvPicPr>
            <p:cNvPr id="5" name="Imagen 4">
              <a:extLst>
                <a:ext uri="{FF2B5EF4-FFF2-40B4-BE49-F238E27FC236}">
                  <a16:creationId xmlns:a16="http://schemas.microsoft.com/office/drawing/2014/main" id="{A325BD02-780C-41FA-B74F-F8ABB078E2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3956" y="1433599"/>
              <a:ext cx="6602540" cy="4438273"/>
            </a:xfrm>
            <a:prstGeom prst="rect">
              <a:avLst/>
            </a:prstGeom>
          </p:spPr>
        </p:pic>
        <p:pic>
          <p:nvPicPr>
            <p:cNvPr id="9" name="Gráfico 8" descr="Flecha con giro a la izquierda">
              <a:extLst>
                <a:ext uri="{FF2B5EF4-FFF2-40B4-BE49-F238E27FC236}">
                  <a16:creationId xmlns:a16="http://schemas.microsoft.com/office/drawing/2014/main" id="{429DD43A-F369-465A-BD31-601E3224FC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0051" y="2592421"/>
              <a:ext cx="914400" cy="914400"/>
            </a:xfrm>
            <a:prstGeom prst="rect">
              <a:avLst/>
            </a:prstGeom>
          </p:spPr>
        </p:pic>
      </p:grpSp>
      <p:sp>
        <p:nvSpPr>
          <p:cNvPr id="11" name="Title 9">
            <a:extLst>
              <a:ext uri="{FF2B5EF4-FFF2-40B4-BE49-F238E27FC236}">
                <a16:creationId xmlns:a16="http://schemas.microsoft.com/office/drawing/2014/main" id="{963B3DEE-27B8-4A8D-9DEA-C4C6DFC7DF9A}"/>
              </a:ext>
            </a:extLst>
          </p:cNvPr>
          <p:cNvSpPr txBox="1">
            <a:spLocks/>
          </p:cNvSpPr>
          <p:nvPr/>
        </p:nvSpPr>
        <p:spPr>
          <a:xfrm>
            <a:off x="0" y="246224"/>
            <a:ext cx="10199025" cy="588605"/>
          </a:xfrm>
          <a:prstGeom prst="rect">
            <a:avLst/>
          </a:prstGeom>
          <a:solidFill>
            <a:srgbClr val="0075CC"/>
          </a:solidFill>
          <a:ln>
            <a:noFill/>
          </a:ln>
        </p:spPr>
        <p:txBody>
          <a:bodyPr rot="0" spcFirstLastPara="0" vertOverflow="overflow" horzOverflow="overflow" vert="horz" wrap="none" lIns="216000" tIns="72000" rIns="180000" bIns="72000" numCol="1" spcCol="0" rtlCol="0" fromWordArt="0" anchor="ctr" anchorCtr="0" forceAA="0" compatLnSpc="1">
            <a:prstTxWarp prst="textNoShape">
              <a:avLst/>
            </a:prstTxWarp>
            <a:spAutoFit/>
          </a:bodyPr>
          <a:lstStyle>
            <a:lvl1pPr marL="185738" indent="0">
              <a:lnSpc>
                <a:spcPct val="90000"/>
              </a:lnSpc>
              <a:spcBef>
                <a:spcPct val="0"/>
              </a:spcBef>
              <a:buNone/>
              <a:tabLst/>
              <a:defRPr lang="en-US" sz="2400" dirty="0">
                <a:solidFill>
                  <a:schemeClr val="bg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8425"/>
            <a:r>
              <a:rPr lang="en-GB" sz="3200" dirty="0">
                <a:solidFill>
                  <a:srgbClr val="FFFFFF"/>
                </a:solidFill>
                <a:latin typeface="Arial Narrow" panose="020B0606020202030204" pitchFamily="34" charset="0"/>
              </a:rPr>
              <a:t>La </a:t>
            </a:r>
            <a:r>
              <a:rPr lang="en-GB" sz="3200" dirty="0" err="1">
                <a:solidFill>
                  <a:srgbClr val="FFFFFF"/>
                </a:solidFill>
                <a:latin typeface="Arial Narrow" panose="020B0606020202030204" pitchFamily="34" charset="0"/>
              </a:rPr>
              <a:t>descarbonización</a:t>
            </a:r>
            <a:r>
              <a:rPr lang="en-GB" sz="3200" dirty="0">
                <a:solidFill>
                  <a:srgbClr val="FFFFFF"/>
                </a:solidFill>
                <a:latin typeface="Arial Narrow" panose="020B0606020202030204" pitchFamily="34" charset="0"/>
              </a:rPr>
              <a:t> se ha </a:t>
            </a:r>
            <a:r>
              <a:rPr lang="en-GB" sz="3200" dirty="0" err="1">
                <a:solidFill>
                  <a:srgbClr val="FFFFFF"/>
                </a:solidFill>
                <a:latin typeface="Arial Narrow" panose="020B0606020202030204" pitchFamily="34" charset="0"/>
              </a:rPr>
              <a:t>convertido</a:t>
            </a:r>
            <a:r>
              <a:rPr lang="en-GB" sz="3200" dirty="0">
                <a:solidFill>
                  <a:srgbClr val="FFFFFF"/>
                </a:solidFill>
                <a:latin typeface="Arial Narrow" panose="020B0606020202030204" pitchFamily="34" charset="0"/>
              </a:rPr>
              <a:t> </a:t>
            </a:r>
            <a:r>
              <a:rPr lang="en-GB" sz="3200" dirty="0" err="1">
                <a:solidFill>
                  <a:srgbClr val="FFFFFF"/>
                </a:solidFill>
                <a:latin typeface="Arial Narrow" panose="020B0606020202030204" pitchFamily="34" charset="0"/>
              </a:rPr>
              <a:t>en</a:t>
            </a:r>
            <a:r>
              <a:rPr lang="en-GB" sz="3200" dirty="0">
                <a:solidFill>
                  <a:srgbClr val="FFFFFF"/>
                </a:solidFill>
                <a:latin typeface="Arial Narrow" panose="020B0606020202030204" pitchFamily="34" charset="0"/>
              </a:rPr>
              <a:t> “el </a:t>
            </a:r>
            <a:r>
              <a:rPr lang="en-GB" sz="3200" dirty="0" err="1">
                <a:solidFill>
                  <a:srgbClr val="FFFFFF"/>
                </a:solidFill>
                <a:latin typeface="Arial Narrow" panose="020B0606020202030204" pitchFamily="34" charset="0"/>
              </a:rPr>
              <a:t>tema</a:t>
            </a:r>
            <a:r>
              <a:rPr lang="en-GB" sz="3200" dirty="0">
                <a:solidFill>
                  <a:srgbClr val="FFFFFF"/>
                </a:solidFill>
                <a:latin typeface="Arial Narrow" panose="020B0606020202030204" pitchFamily="34" charset="0"/>
              </a:rPr>
              <a:t>” del </a:t>
            </a:r>
            <a:r>
              <a:rPr lang="en-GB" sz="3200" dirty="0" err="1">
                <a:solidFill>
                  <a:srgbClr val="FFFFFF"/>
                </a:solidFill>
                <a:latin typeface="Arial Narrow" panose="020B0606020202030204" pitchFamily="34" charset="0"/>
              </a:rPr>
              <a:t>transporte</a:t>
            </a:r>
            <a:endParaRPr lang="en-GB" sz="3200" dirty="0">
              <a:solidFill>
                <a:srgbClr val="FFFFFF"/>
              </a:solidFill>
              <a:latin typeface="Arial Narrow" panose="020B0606020202030204" pitchFamily="34" charset="0"/>
            </a:endParaRPr>
          </a:p>
        </p:txBody>
      </p:sp>
      <p:pic>
        <p:nvPicPr>
          <p:cNvPr id="12" name="Imagen 11" descr="ASTIC.png">
            <a:extLst>
              <a:ext uri="{FF2B5EF4-FFF2-40B4-BE49-F238E27FC236}">
                <a16:creationId xmlns:a16="http://schemas.microsoft.com/office/drawing/2014/main" id="{41C2305C-02E8-4C3A-AFCE-D0B3729621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3155" y="246224"/>
            <a:ext cx="1368152" cy="502927"/>
          </a:xfrm>
          <a:prstGeom prst="rect">
            <a:avLst/>
          </a:prstGeom>
        </p:spPr>
      </p:pic>
      <p:sp>
        <p:nvSpPr>
          <p:cNvPr id="13" name="Rectángulo 12">
            <a:extLst>
              <a:ext uri="{FF2B5EF4-FFF2-40B4-BE49-F238E27FC236}">
                <a16:creationId xmlns:a16="http://schemas.microsoft.com/office/drawing/2014/main" id="{376E2F45-C522-4148-9BF9-41A4B1F018B2}"/>
              </a:ext>
            </a:extLst>
          </p:cNvPr>
          <p:cNvSpPr/>
          <p:nvPr/>
        </p:nvSpPr>
        <p:spPr>
          <a:xfrm>
            <a:off x="716437" y="2342054"/>
            <a:ext cx="2516955" cy="1323439"/>
          </a:xfrm>
          <a:prstGeom prst="rect">
            <a:avLst/>
          </a:prstGeom>
          <a:noFill/>
        </p:spPr>
        <p:txBody>
          <a:bodyPr wrap="square" lIns="91440" tIns="45720" rIns="91440" bIns="45720">
            <a:spAutoFit/>
          </a:bodyPr>
          <a:lstStyle/>
          <a:p>
            <a:pPr algn="just"/>
            <a:r>
              <a:rPr lang="es-ES" sz="1600" b="0" cap="none" spc="0" dirty="0">
                <a:ln w="0"/>
                <a:solidFill>
                  <a:schemeClr val="bg2">
                    <a:lumMod val="50000"/>
                  </a:schemeClr>
                </a:solidFill>
                <a:effectLst>
                  <a:outerShdw blurRad="38100" dist="19050" dir="2700000" algn="tl" rotWithShape="0">
                    <a:schemeClr val="dk1">
                      <a:alpha val="40000"/>
                    </a:schemeClr>
                  </a:outerShdw>
                </a:effectLst>
                <a:latin typeface="Arial Narrow" panose="020B0606020202030204" pitchFamily="34" charset="0"/>
              </a:rPr>
              <a:t>El transporte en general es una actividad que ha aumentado su contribución a las emisiones globales de CO2 en los últimos años: está en el punto de mira</a:t>
            </a:r>
          </a:p>
        </p:txBody>
      </p:sp>
      <p:cxnSp>
        <p:nvCxnSpPr>
          <p:cNvPr id="15" name="Conector recto 14">
            <a:extLst>
              <a:ext uri="{FF2B5EF4-FFF2-40B4-BE49-F238E27FC236}">
                <a16:creationId xmlns:a16="http://schemas.microsoft.com/office/drawing/2014/main" id="{8E6D20F7-5188-42ED-8EDD-D0178647D49A}"/>
              </a:ext>
            </a:extLst>
          </p:cNvPr>
          <p:cNvCxnSpPr>
            <a:cxnSpLocks/>
          </p:cNvCxnSpPr>
          <p:nvPr/>
        </p:nvCxnSpPr>
        <p:spPr>
          <a:xfrm>
            <a:off x="801278" y="4135567"/>
            <a:ext cx="1875935"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6C142DA9-DF1B-466F-BEEB-0BE37127C112}"/>
              </a:ext>
            </a:extLst>
          </p:cNvPr>
          <p:cNvCxnSpPr>
            <a:cxnSpLocks/>
          </p:cNvCxnSpPr>
          <p:nvPr/>
        </p:nvCxnSpPr>
        <p:spPr>
          <a:xfrm>
            <a:off x="798033" y="2245150"/>
            <a:ext cx="1875935"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899A83A7-6A57-49F8-BB9A-F064A88ECCB6}"/>
              </a:ext>
            </a:extLst>
          </p:cNvPr>
          <p:cNvSpPr/>
          <p:nvPr/>
        </p:nvSpPr>
        <p:spPr>
          <a:xfrm>
            <a:off x="722922" y="4167616"/>
            <a:ext cx="2516955" cy="1077218"/>
          </a:xfrm>
          <a:prstGeom prst="rect">
            <a:avLst/>
          </a:prstGeom>
          <a:noFill/>
        </p:spPr>
        <p:txBody>
          <a:bodyPr wrap="square" lIns="91440" tIns="45720" rIns="91440" bIns="45720">
            <a:spAutoFit/>
          </a:bodyPr>
          <a:lstStyle/>
          <a:p>
            <a:pPr algn="just"/>
            <a:r>
              <a:rPr lang="es-ES" sz="1600" b="0" cap="none" spc="0" dirty="0">
                <a:ln w="0"/>
                <a:solidFill>
                  <a:schemeClr val="bg2">
                    <a:lumMod val="50000"/>
                  </a:schemeClr>
                </a:solidFill>
                <a:effectLst>
                  <a:outerShdw blurRad="38100" dist="19050" dir="2700000" algn="tl" rotWithShape="0">
                    <a:schemeClr val="dk1">
                      <a:alpha val="40000"/>
                    </a:schemeClr>
                  </a:outerShdw>
                </a:effectLst>
                <a:latin typeface="Arial Narrow" panose="020B0606020202030204" pitchFamily="34" charset="0"/>
              </a:rPr>
              <a:t>El transporte de mercancías </a:t>
            </a:r>
            <a:r>
              <a:rPr lang="es-ES" sz="1600" dirty="0">
                <a:ln w="0"/>
                <a:solidFill>
                  <a:schemeClr val="bg2">
                    <a:lumMod val="50000"/>
                  </a:schemeClr>
                </a:solidFill>
                <a:effectLst>
                  <a:outerShdw blurRad="38100" dist="19050" dir="2700000" algn="tl" rotWithShape="0">
                    <a:schemeClr val="dk1">
                      <a:alpha val="40000"/>
                    </a:schemeClr>
                  </a:outerShdw>
                </a:effectLst>
                <a:latin typeface="Arial Narrow" panose="020B0606020202030204" pitchFamily="34" charset="0"/>
              </a:rPr>
              <a:t>p</a:t>
            </a:r>
            <a:r>
              <a:rPr lang="es-ES" sz="1600" b="0" cap="none" spc="0" dirty="0">
                <a:ln w="0"/>
                <a:solidFill>
                  <a:schemeClr val="bg2">
                    <a:lumMod val="50000"/>
                  </a:schemeClr>
                </a:solidFill>
                <a:effectLst>
                  <a:outerShdw blurRad="38100" dist="19050" dir="2700000" algn="tl" rotWithShape="0">
                    <a:schemeClr val="dk1">
                      <a:alpha val="40000"/>
                    </a:schemeClr>
                  </a:outerShdw>
                </a:effectLst>
                <a:latin typeface="Arial Narrow" panose="020B0606020202030204" pitchFamily="34" charset="0"/>
              </a:rPr>
              <a:t>or carretera produce sólo el 3% de las emisiones globales de CO2</a:t>
            </a:r>
          </a:p>
        </p:txBody>
      </p:sp>
    </p:spTree>
    <p:extLst>
      <p:ext uri="{BB962C8B-B14F-4D97-AF65-F5344CB8AC3E}">
        <p14:creationId xmlns:p14="http://schemas.microsoft.com/office/powerpoint/2010/main" val="3914560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1F5661CD-EC4E-71A1-2740-E1BA5EADC958}"/>
              </a:ext>
            </a:extLst>
          </p:cNvPr>
          <p:cNvGrpSpPr/>
          <p:nvPr/>
        </p:nvGrpSpPr>
        <p:grpSpPr>
          <a:xfrm>
            <a:off x="711325" y="218422"/>
            <a:ext cx="10769350" cy="5773521"/>
            <a:chOff x="1487488" y="418119"/>
            <a:chExt cx="10769350" cy="5773521"/>
          </a:xfrm>
        </p:grpSpPr>
        <p:grpSp>
          <p:nvGrpSpPr>
            <p:cNvPr id="5" name="Grupo 4">
              <a:extLst>
                <a:ext uri="{FF2B5EF4-FFF2-40B4-BE49-F238E27FC236}">
                  <a16:creationId xmlns:a16="http://schemas.microsoft.com/office/drawing/2014/main" id="{F4E8F5CC-C73D-313D-DC44-DEDCE4503161}"/>
                </a:ext>
              </a:extLst>
            </p:cNvPr>
            <p:cNvGrpSpPr/>
            <p:nvPr/>
          </p:nvGrpSpPr>
          <p:grpSpPr>
            <a:xfrm>
              <a:off x="1487488" y="418119"/>
              <a:ext cx="10769350" cy="5773521"/>
              <a:chOff x="1487488" y="418119"/>
              <a:chExt cx="10769350" cy="5773521"/>
            </a:xfrm>
          </p:grpSpPr>
          <p:pic>
            <p:nvPicPr>
              <p:cNvPr id="10" name="Imagen 9">
                <a:extLst>
                  <a:ext uri="{FF2B5EF4-FFF2-40B4-BE49-F238E27FC236}">
                    <a16:creationId xmlns:a16="http://schemas.microsoft.com/office/drawing/2014/main" id="{2FE11386-9208-E80C-9BE2-E7948A4B25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7488" y="418119"/>
                <a:ext cx="10769350" cy="5773521"/>
              </a:xfrm>
              <a:prstGeom prst="rect">
                <a:avLst/>
              </a:prstGeom>
              <a:ln>
                <a:noFill/>
              </a:ln>
              <a:effectLst>
                <a:softEdge rad="112500"/>
              </a:effectLst>
            </p:spPr>
          </p:pic>
          <p:sp>
            <p:nvSpPr>
              <p:cNvPr id="11" name="CuadroTexto 10">
                <a:extLst>
                  <a:ext uri="{FF2B5EF4-FFF2-40B4-BE49-F238E27FC236}">
                    <a16:creationId xmlns:a16="http://schemas.microsoft.com/office/drawing/2014/main" id="{18BC890F-D675-F4F4-F439-7C4095FAD7B2}"/>
                  </a:ext>
                </a:extLst>
              </p:cNvPr>
              <p:cNvSpPr txBox="1"/>
              <p:nvPr/>
            </p:nvSpPr>
            <p:spPr>
              <a:xfrm>
                <a:off x="1561058" y="916662"/>
                <a:ext cx="10622210" cy="369332"/>
              </a:xfrm>
              <a:prstGeom prst="rect">
                <a:avLst/>
              </a:prstGeom>
              <a:solidFill>
                <a:schemeClr val="bg1"/>
              </a:solidFill>
            </p:spPr>
            <p:txBody>
              <a:bodyPr wrap="square" rtlCol="0">
                <a:spAutoFit/>
              </a:bodyPr>
              <a:lstStyle/>
              <a:p>
                <a:pPr algn="ctr"/>
                <a:r>
                  <a:rPr lang="es-ES" b="1" dirty="0">
                    <a:solidFill>
                      <a:srgbClr val="0070C0"/>
                    </a:solidFill>
                  </a:rPr>
                  <a:t>Iniciativas regulatorias en la UE relacionadas con sostenibilidad ambiental que nos afectan directamente</a:t>
                </a:r>
              </a:p>
            </p:txBody>
          </p:sp>
        </p:grpSp>
        <p:pic>
          <p:nvPicPr>
            <p:cNvPr id="6" name="Gráfico 5" descr="Camión con relleno sólido">
              <a:extLst>
                <a:ext uri="{FF2B5EF4-FFF2-40B4-BE49-F238E27FC236}">
                  <a16:creationId xmlns:a16="http://schemas.microsoft.com/office/drawing/2014/main" id="{C916CF2D-60FF-F32B-DF6C-0064798DCF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5946" y="1913340"/>
              <a:ext cx="1130424" cy="914400"/>
            </a:xfrm>
            <a:prstGeom prst="rect">
              <a:avLst/>
            </a:prstGeom>
          </p:spPr>
        </p:pic>
        <p:pic>
          <p:nvPicPr>
            <p:cNvPr id="7" name="Gráfico 6" descr="Vale contorno">
              <a:extLst>
                <a:ext uri="{FF2B5EF4-FFF2-40B4-BE49-F238E27FC236}">
                  <a16:creationId xmlns:a16="http://schemas.microsoft.com/office/drawing/2014/main" id="{F39E2E49-7528-E733-062F-DB08822CC8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979523">
              <a:off x="10178746" y="1615056"/>
              <a:ext cx="914400" cy="914400"/>
            </a:xfrm>
            <a:prstGeom prst="rect">
              <a:avLst/>
            </a:prstGeom>
          </p:spPr>
        </p:pic>
        <p:sp>
          <p:nvSpPr>
            <p:cNvPr id="8" name="CuadroTexto 7">
              <a:extLst>
                <a:ext uri="{FF2B5EF4-FFF2-40B4-BE49-F238E27FC236}">
                  <a16:creationId xmlns:a16="http://schemas.microsoft.com/office/drawing/2014/main" id="{BD72C385-CBCC-BAD4-B51C-BA1B631F3C7C}"/>
                </a:ext>
              </a:extLst>
            </p:cNvPr>
            <p:cNvSpPr txBox="1"/>
            <p:nvPr/>
          </p:nvSpPr>
          <p:spPr>
            <a:xfrm>
              <a:off x="10488488" y="2849427"/>
              <a:ext cx="1205971" cy="369332"/>
            </a:xfrm>
            <a:prstGeom prst="rect">
              <a:avLst/>
            </a:prstGeom>
            <a:noFill/>
          </p:spPr>
          <p:txBody>
            <a:bodyPr wrap="none" rtlCol="0">
              <a:spAutoFit/>
            </a:bodyPr>
            <a:lstStyle/>
            <a:p>
              <a:r>
                <a:rPr lang="es-ES" err="1">
                  <a:solidFill>
                    <a:schemeClr val="bg2">
                      <a:lumMod val="25000"/>
                    </a:schemeClr>
                  </a:solidFill>
                </a:rPr>
                <a:t>Toll</a:t>
              </a:r>
              <a:r>
                <a:rPr lang="es-ES">
                  <a:solidFill>
                    <a:schemeClr val="bg2">
                      <a:lumMod val="25000"/>
                    </a:schemeClr>
                  </a:solidFill>
                </a:rPr>
                <a:t> </a:t>
              </a:r>
              <a:r>
                <a:rPr lang="es-ES" err="1">
                  <a:solidFill>
                    <a:schemeClr val="bg2">
                      <a:lumMod val="25000"/>
                    </a:schemeClr>
                  </a:solidFill>
                </a:rPr>
                <a:t>system</a:t>
              </a:r>
              <a:endParaRPr lang="es-ES">
                <a:solidFill>
                  <a:schemeClr val="bg2">
                    <a:lumMod val="25000"/>
                  </a:schemeClr>
                </a:solidFill>
              </a:endParaRPr>
            </a:p>
          </p:txBody>
        </p:sp>
        <p:pic>
          <p:nvPicPr>
            <p:cNvPr id="9" name="Imagen 8">
              <a:extLst>
                <a:ext uri="{FF2B5EF4-FFF2-40B4-BE49-F238E27FC236}">
                  <a16:creationId xmlns:a16="http://schemas.microsoft.com/office/drawing/2014/main" id="{2BBA0D50-A62A-E6C4-682D-034A87FA803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08746" y="1457295"/>
              <a:ext cx="8011027" cy="1943371"/>
            </a:xfrm>
            <a:prstGeom prst="rect">
              <a:avLst/>
            </a:prstGeom>
          </p:spPr>
        </p:pic>
      </p:grpSp>
      <p:sp>
        <p:nvSpPr>
          <p:cNvPr id="3" name="CuadroTexto 2">
            <a:extLst>
              <a:ext uri="{FF2B5EF4-FFF2-40B4-BE49-F238E27FC236}">
                <a16:creationId xmlns:a16="http://schemas.microsoft.com/office/drawing/2014/main" id="{520A29ED-DD41-414C-B02E-ED52021EE9B7}"/>
              </a:ext>
            </a:extLst>
          </p:cNvPr>
          <p:cNvSpPr txBox="1"/>
          <p:nvPr/>
        </p:nvSpPr>
        <p:spPr>
          <a:xfrm>
            <a:off x="9153427" y="6806153"/>
            <a:ext cx="184731" cy="369332"/>
          </a:xfrm>
          <a:prstGeom prst="rect">
            <a:avLst/>
          </a:prstGeom>
          <a:noFill/>
        </p:spPr>
        <p:txBody>
          <a:bodyPr wrap="none" rtlCol="0">
            <a:spAutoFit/>
          </a:bodyPr>
          <a:lstStyle/>
          <a:p>
            <a:endParaRPr lang="es-ES"/>
          </a:p>
        </p:txBody>
      </p:sp>
    </p:spTree>
    <p:extLst>
      <p:ext uri="{BB962C8B-B14F-4D97-AF65-F5344CB8AC3E}">
        <p14:creationId xmlns:p14="http://schemas.microsoft.com/office/powerpoint/2010/main" val="3323766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FA511C5-69EC-C4BF-00F2-CB7C63DE00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076" y="2764716"/>
            <a:ext cx="7690520" cy="4003338"/>
          </a:xfrm>
          <a:prstGeom prst="rect">
            <a:avLst/>
          </a:prstGeom>
        </p:spPr>
      </p:pic>
      <p:pic>
        <p:nvPicPr>
          <p:cNvPr id="3" name="Imagen 2">
            <a:extLst>
              <a:ext uri="{FF2B5EF4-FFF2-40B4-BE49-F238E27FC236}">
                <a16:creationId xmlns:a16="http://schemas.microsoft.com/office/drawing/2014/main" id="{A6C75AF2-7206-C71C-B350-2EFEA983E0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8656" y="0"/>
            <a:ext cx="6314738" cy="3531496"/>
          </a:xfrm>
          <a:prstGeom prst="rect">
            <a:avLst/>
          </a:prstGeom>
        </p:spPr>
      </p:pic>
    </p:spTree>
    <p:extLst>
      <p:ext uri="{BB962C8B-B14F-4D97-AF65-F5344CB8AC3E}">
        <p14:creationId xmlns:p14="http://schemas.microsoft.com/office/powerpoint/2010/main" val="3889318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417EC8F-4785-5D5B-61E3-4900D803BB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9116" y="154642"/>
            <a:ext cx="4260028" cy="2396266"/>
          </a:xfrm>
          <a:prstGeom prst="rect">
            <a:avLst/>
          </a:prstGeom>
        </p:spPr>
      </p:pic>
      <p:pic>
        <p:nvPicPr>
          <p:cNvPr id="3" name="Imagen 2">
            <a:extLst>
              <a:ext uri="{FF2B5EF4-FFF2-40B4-BE49-F238E27FC236}">
                <a16:creationId xmlns:a16="http://schemas.microsoft.com/office/drawing/2014/main" id="{6CD6191F-BB8C-F0A8-9BDB-4D3152E78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141" y="2650267"/>
            <a:ext cx="6096528" cy="3429297"/>
          </a:xfrm>
          <a:prstGeom prst="rect">
            <a:avLst/>
          </a:prstGeom>
        </p:spPr>
      </p:pic>
      <p:pic>
        <p:nvPicPr>
          <p:cNvPr id="4" name="Imagen 3">
            <a:extLst>
              <a:ext uri="{FF2B5EF4-FFF2-40B4-BE49-F238E27FC236}">
                <a16:creationId xmlns:a16="http://schemas.microsoft.com/office/drawing/2014/main" id="{61B2881C-6298-88BD-CA24-143E9E255B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5331" y="2650267"/>
            <a:ext cx="6096528" cy="3429297"/>
          </a:xfrm>
          <a:prstGeom prst="rect">
            <a:avLst/>
          </a:prstGeom>
        </p:spPr>
      </p:pic>
    </p:spTree>
    <p:extLst>
      <p:ext uri="{BB962C8B-B14F-4D97-AF65-F5344CB8AC3E}">
        <p14:creationId xmlns:p14="http://schemas.microsoft.com/office/powerpoint/2010/main" val="103885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8F7BED-7B43-4C65-B6FD-425DF1B02AC5}"/>
              </a:ext>
            </a:extLst>
          </p:cNvPr>
          <p:cNvSpPr>
            <a:spLocks noGrp="1"/>
          </p:cNvSpPr>
          <p:nvPr>
            <p:ph type="title"/>
          </p:nvPr>
        </p:nvSpPr>
        <p:spPr>
          <a:xfrm>
            <a:off x="838200" y="103694"/>
            <a:ext cx="10515600" cy="970961"/>
          </a:xfrm>
          <a:solidFill>
            <a:schemeClr val="bg1"/>
          </a:solidFill>
        </p:spPr>
        <p:txBody>
          <a:bodyPr>
            <a:normAutofit fontScale="90000"/>
          </a:bodyPr>
          <a:lstStyle/>
          <a:p>
            <a:pPr algn="ctr"/>
            <a:r>
              <a:rPr lang="es-ES" sz="3600" dirty="0">
                <a:solidFill>
                  <a:srgbClr val="0070C0"/>
                </a:solidFill>
                <a:latin typeface="Arial Narrow" panose="020B0606020202030204" pitchFamily="34" charset="0"/>
              </a:rPr>
              <a:t>Distribución de las emisiones de Gases de Efecto Invernadero</a:t>
            </a:r>
          </a:p>
        </p:txBody>
      </p:sp>
      <p:sp>
        <p:nvSpPr>
          <p:cNvPr id="3" name="Marcador de contenido 2">
            <a:extLst>
              <a:ext uri="{FF2B5EF4-FFF2-40B4-BE49-F238E27FC236}">
                <a16:creationId xmlns:a16="http://schemas.microsoft.com/office/drawing/2014/main" id="{243D207D-3676-4C72-8216-9BF712E11B02}"/>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2354DCB5-C0E7-4B88-A68A-7CC236CCED1D}"/>
              </a:ext>
            </a:extLst>
          </p:cNvPr>
          <p:cNvPicPr>
            <a:picLocks noChangeAspect="1"/>
          </p:cNvPicPr>
          <p:nvPr/>
        </p:nvPicPr>
        <p:blipFill>
          <a:blip r:embed="rId2"/>
          <a:stretch>
            <a:fillRect/>
          </a:stretch>
        </p:blipFill>
        <p:spPr>
          <a:xfrm>
            <a:off x="0" y="1140643"/>
            <a:ext cx="12192000" cy="5505785"/>
          </a:xfrm>
          <a:prstGeom prst="rect">
            <a:avLst/>
          </a:prstGeom>
        </p:spPr>
      </p:pic>
    </p:spTree>
    <p:extLst>
      <p:ext uri="{BB962C8B-B14F-4D97-AF65-F5344CB8AC3E}">
        <p14:creationId xmlns:p14="http://schemas.microsoft.com/office/powerpoint/2010/main" val="236912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A3D05E6-C988-45EE-9F1B-3346617730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8794" y="2739169"/>
            <a:ext cx="10515600" cy="3786175"/>
          </a:xfrm>
          <a:prstGeom prst="rect">
            <a:avLst/>
          </a:prstGeom>
          <a:ln>
            <a:noFill/>
          </a:ln>
          <a:effectLst>
            <a:glow rad="63500">
              <a:schemeClr val="accent1">
                <a:satMod val="175000"/>
                <a:alpha val="40000"/>
              </a:schemeClr>
            </a:glow>
            <a:softEdge rad="112500"/>
          </a:effectLst>
        </p:spPr>
      </p:pic>
      <p:grpSp>
        <p:nvGrpSpPr>
          <p:cNvPr id="9" name="Grupo 8">
            <a:extLst>
              <a:ext uri="{FF2B5EF4-FFF2-40B4-BE49-F238E27FC236}">
                <a16:creationId xmlns:a16="http://schemas.microsoft.com/office/drawing/2014/main" id="{9AB6E918-6922-46F5-AB88-078B793287EB}"/>
              </a:ext>
            </a:extLst>
          </p:cNvPr>
          <p:cNvGrpSpPr/>
          <p:nvPr/>
        </p:nvGrpSpPr>
        <p:grpSpPr>
          <a:xfrm>
            <a:off x="852033" y="990403"/>
            <a:ext cx="10515599" cy="1559055"/>
            <a:chOff x="852033" y="861833"/>
            <a:chExt cx="10515599" cy="1559055"/>
          </a:xfrm>
        </p:grpSpPr>
        <p:pic>
          <p:nvPicPr>
            <p:cNvPr id="4" name="Imagen 3">
              <a:extLst>
                <a:ext uri="{FF2B5EF4-FFF2-40B4-BE49-F238E27FC236}">
                  <a16:creationId xmlns:a16="http://schemas.microsoft.com/office/drawing/2014/main" id="{4A9C2763-E960-4ADC-A37C-D2A174A588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033" y="861833"/>
              <a:ext cx="10515599" cy="1559055"/>
            </a:xfrm>
            <a:prstGeom prst="rect">
              <a:avLst/>
            </a:prstGeom>
            <a:ln>
              <a:noFill/>
            </a:ln>
            <a:effectLst>
              <a:glow rad="63500">
                <a:schemeClr val="accent1">
                  <a:satMod val="175000"/>
                  <a:alpha val="40000"/>
                </a:schemeClr>
              </a:glow>
              <a:softEdge rad="112500"/>
            </a:effectLst>
          </p:spPr>
        </p:pic>
        <p:sp>
          <p:nvSpPr>
            <p:cNvPr id="6" name="Rectángulo 5">
              <a:extLst>
                <a:ext uri="{FF2B5EF4-FFF2-40B4-BE49-F238E27FC236}">
                  <a16:creationId xmlns:a16="http://schemas.microsoft.com/office/drawing/2014/main" id="{255C7C02-D79F-4758-BCFC-DC30ECE8678C}"/>
                </a:ext>
              </a:extLst>
            </p:cNvPr>
            <p:cNvSpPr/>
            <p:nvPr/>
          </p:nvSpPr>
          <p:spPr>
            <a:xfrm>
              <a:off x="983432" y="1382256"/>
              <a:ext cx="6696744" cy="360040"/>
            </a:xfrm>
            <a:prstGeom prst="rect">
              <a:avLst/>
            </a:prstGeom>
            <a:solidFill>
              <a:schemeClr val="accent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ángulo 6">
              <a:extLst>
                <a:ext uri="{FF2B5EF4-FFF2-40B4-BE49-F238E27FC236}">
                  <a16:creationId xmlns:a16="http://schemas.microsoft.com/office/drawing/2014/main" id="{EBABDA44-0CC9-45FE-9F0D-5F980678970A}"/>
                </a:ext>
              </a:extLst>
            </p:cNvPr>
            <p:cNvSpPr/>
            <p:nvPr/>
          </p:nvSpPr>
          <p:spPr>
            <a:xfrm>
              <a:off x="1910019" y="1269889"/>
              <a:ext cx="4843570" cy="584775"/>
            </a:xfrm>
            <a:prstGeom prst="rect">
              <a:avLst/>
            </a:prstGeom>
            <a:noFill/>
          </p:spPr>
          <p:txBody>
            <a:bodyPr wrap="none" lIns="91440" tIns="45720" rIns="91440" bIns="45720">
              <a:spAutoFit/>
            </a:bodyPr>
            <a:lstStyle/>
            <a:p>
              <a:pPr algn="ctr"/>
              <a:r>
                <a:rPr lang="es-ES" sz="3200" b="1" cap="none" spc="50" dirty="0">
                  <a:ln w="9525" cmpd="sng">
                    <a:solidFill>
                      <a:schemeClr val="accent1"/>
                    </a:solidFill>
                    <a:prstDash val="solid"/>
                  </a:ln>
                  <a:solidFill>
                    <a:srgbClr val="70AD47">
                      <a:tint val="1000"/>
                    </a:srgbClr>
                  </a:solidFill>
                  <a:effectLst>
                    <a:glow rad="38100">
                      <a:schemeClr val="accent1">
                        <a:alpha val="40000"/>
                      </a:schemeClr>
                    </a:glow>
                  </a:effectLst>
                </a:rPr>
                <a:t>Cifras que </a:t>
              </a:r>
              <a:r>
                <a:rPr lang="es-ES" sz="3200" b="1" spc="50" dirty="0">
                  <a:ln w="9525" cmpd="sng">
                    <a:solidFill>
                      <a:schemeClr val="accent1"/>
                    </a:solidFill>
                    <a:prstDash val="solid"/>
                  </a:ln>
                  <a:solidFill>
                    <a:srgbClr val="70AD47">
                      <a:tint val="1000"/>
                    </a:srgbClr>
                  </a:solidFill>
                  <a:effectLst>
                    <a:glow rad="38100">
                      <a:schemeClr val="accent1">
                        <a:alpha val="40000"/>
                      </a:schemeClr>
                    </a:glow>
                  </a:effectLst>
                </a:rPr>
                <a:t>sirven de marco</a:t>
              </a:r>
              <a:endParaRPr lang="es-ES" sz="3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8" name="Imagen 7" descr="ASTIC.png">
            <a:extLst>
              <a:ext uri="{FF2B5EF4-FFF2-40B4-BE49-F238E27FC236}">
                <a16:creationId xmlns:a16="http://schemas.microsoft.com/office/drawing/2014/main" id="{976E85D4-C244-485A-B648-66B3F2F585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353" y="260648"/>
            <a:ext cx="1368152" cy="502927"/>
          </a:xfrm>
          <a:prstGeom prst="rect">
            <a:avLst/>
          </a:prstGeom>
        </p:spPr>
      </p:pic>
      <p:sp>
        <p:nvSpPr>
          <p:cNvPr id="10" name="Título 1">
            <a:extLst>
              <a:ext uri="{FF2B5EF4-FFF2-40B4-BE49-F238E27FC236}">
                <a16:creationId xmlns:a16="http://schemas.microsoft.com/office/drawing/2014/main" id="{59A55C26-2B6B-49D0-A92C-F418A2694806}"/>
              </a:ext>
            </a:extLst>
          </p:cNvPr>
          <p:cNvSpPr txBox="1">
            <a:spLocks/>
          </p:cNvSpPr>
          <p:nvPr/>
        </p:nvSpPr>
        <p:spPr>
          <a:xfrm>
            <a:off x="2563667" y="44624"/>
            <a:ext cx="8797059" cy="87471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rgbClr val="0070C0"/>
                </a:solidFill>
                <a:latin typeface="Arial Narrow" panose="020B0606020202030204" pitchFamily="34" charset="0"/>
              </a:rPr>
              <a:t>¿Cuánto CO2 emite nuestro sector?</a:t>
            </a:r>
          </a:p>
        </p:txBody>
      </p:sp>
    </p:spTree>
    <p:extLst>
      <p:ext uri="{BB962C8B-B14F-4D97-AF65-F5344CB8AC3E}">
        <p14:creationId xmlns:p14="http://schemas.microsoft.com/office/powerpoint/2010/main" val="3151187606"/>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4DAE3055-558C-4AAA-BCE4-A77939B1B91C}"/>
              </a:ext>
            </a:extLst>
          </p:cNvPr>
          <p:cNvGrpSpPr/>
          <p:nvPr/>
        </p:nvGrpSpPr>
        <p:grpSpPr>
          <a:xfrm>
            <a:off x="1120588" y="704183"/>
            <a:ext cx="9686558" cy="5490429"/>
            <a:chOff x="1991544" y="363081"/>
            <a:chExt cx="9206812" cy="5856751"/>
          </a:xfrm>
        </p:grpSpPr>
        <p:pic>
          <p:nvPicPr>
            <p:cNvPr id="4" name="Imagen 3">
              <a:extLst>
                <a:ext uri="{FF2B5EF4-FFF2-40B4-BE49-F238E27FC236}">
                  <a16:creationId xmlns:a16="http://schemas.microsoft.com/office/drawing/2014/main" id="{DB763583-E040-41DF-8B50-ABC5C07A98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1544" y="363081"/>
              <a:ext cx="9206812" cy="5856751"/>
            </a:xfrm>
            <a:prstGeom prst="rect">
              <a:avLst/>
            </a:prstGeom>
            <a:ln>
              <a:noFill/>
            </a:ln>
            <a:effectLst>
              <a:glow rad="63500">
                <a:schemeClr val="accent1">
                  <a:satMod val="175000"/>
                  <a:alpha val="40000"/>
                </a:schemeClr>
              </a:glow>
              <a:softEdge rad="112500"/>
            </a:effectLst>
          </p:spPr>
        </p:pic>
        <p:sp>
          <p:nvSpPr>
            <p:cNvPr id="5" name="CuadroTexto 4">
              <a:extLst>
                <a:ext uri="{FF2B5EF4-FFF2-40B4-BE49-F238E27FC236}">
                  <a16:creationId xmlns:a16="http://schemas.microsoft.com/office/drawing/2014/main" id="{E9A38D27-544A-4EB1-8FAD-F7B1C71B1F47}"/>
                </a:ext>
              </a:extLst>
            </p:cNvPr>
            <p:cNvSpPr txBox="1"/>
            <p:nvPr/>
          </p:nvSpPr>
          <p:spPr>
            <a:xfrm>
              <a:off x="2207568" y="5589240"/>
              <a:ext cx="1683474" cy="338554"/>
            </a:xfrm>
            <a:prstGeom prst="rect">
              <a:avLst/>
            </a:prstGeom>
            <a:solidFill>
              <a:schemeClr val="bg1"/>
            </a:solidFill>
          </p:spPr>
          <p:txBody>
            <a:bodyPr wrap="none" rtlCol="0">
              <a:spAutoFit/>
            </a:bodyPr>
            <a:lstStyle/>
            <a:p>
              <a:r>
                <a:rPr lang="es-ES" sz="1600" dirty="0">
                  <a:solidFill>
                    <a:schemeClr val="bg1">
                      <a:lumMod val="65000"/>
                    </a:schemeClr>
                  </a:solidFill>
                  <a:latin typeface="Agency FB" panose="020B0503020202020204" pitchFamily="34" charset="0"/>
                </a:rPr>
                <a:t>Fuente: Mercedes-Benz</a:t>
              </a:r>
            </a:p>
          </p:txBody>
        </p:sp>
      </p:grpSp>
      <p:pic>
        <p:nvPicPr>
          <p:cNvPr id="8" name="Imagen 7">
            <a:extLst>
              <a:ext uri="{FF2B5EF4-FFF2-40B4-BE49-F238E27FC236}">
                <a16:creationId xmlns:a16="http://schemas.microsoft.com/office/drawing/2014/main" id="{3DD661EA-7F5A-49F1-86CA-9B2DFE181B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45756" y="991160"/>
            <a:ext cx="9125026" cy="4937481"/>
          </a:xfrm>
          <a:prstGeom prst="rect">
            <a:avLst/>
          </a:prstGeom>
          <a:ln>
            <a:noFill/>
          </a:ln>
          <a:effectLst>
            <a:softEdge rad="112500"/>
          </a:effectLst>
        </p:spPr>
      </p:pic>
      <p:sp>
        <p:nvSpPr>
          <p:cNvPr id="7" name="Título 1">
            <a:extLst>
              <a:ext uri="{FF2B5EF4-FFF2-40B4-BE49-F238E27FC236}">
                <a16:creationId xmlns:a16="http://schemas.microsoft.com/office/drawing/2014/main" id="{6A1DBA9D-85D9-4C20-B9B3-5EAA3BDBDAF8}"/>
              </a:ext>
            </a:extLst>
          </p:cNvPr>
          <p:cNvSpPr>
            <a:spLocks noGrp="1"/>
          </p:cNvSpPr>
          <p:nvPr>
            <p:ph type="title" idx="4294967295"/>
          </p:nvPr>
        </p:nvSpPr>
        <p:spPr>
          <a:xfrm>
            <a:off x="3395664" y="44450"/>
            <a:ext cx="4645678" cy="627903"/>
          </a:xfrm>
          <a:solidFill>
            <a:schemeClr val="bg1"/>
          </a:solidFill>
        </p:spPr>
        <p:txBody>
          <a:bodyPr>
            <a:normAutofit/>
          </a:bodyPr>
          <a:lstStyle/>
          <a:p>
            <a:r>
              <a:rPr lang="es-ES" sz="3200" dirty="0">
                <a:solidFill>
                  <a:srgbClr val="0070C0"/>
                </a:solidFill>
                <a:latin typeface="Arial Narrow" panose="020B0606020202030204" pitchFamily="34" charset="0"/>
              </a:rPr>
              <a:t>¿Hemos estado quietos?</a:t>
            </a:r>
          </a:p>
        </p:txBody>
      </p:sp>
    </p:spTree>
    <p:extLst>
      <p:ext uri="{BB962C8B-B14F-4D97-AF65-F5344CB8AC3E}">
        <p14:creationId xmlns:p14="http://schemas.microsoft.com/office/powerpoint/2010/main" val="1275763909"/>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4750"/>
                                  </p:stCondLst>
                                  <p:childTnLst>
                                    <p:animEffect transition="out" filter="fade">
                                      <p:cBhvr>
                                        <p:cTn id="6" dur="750"/>
                                        <p:tgtEl>
                                          <p:spTgt spid="6"/>
                                        </p:tgtEl>
                                      </p:cBhvr>
                                    </p:animEffect>
                                    <p:set>
                                      <p:cBhvr>
                                        <p:cTn id="7" dur="1" fill="hold">
                                          <p:stCondLst>
                                            <p:cond delay="749"/>
                                          </p:stCondLst>
                                        </p:cTn>
                                        <p:tgtEl>
                                          <p:spTgt spid="6"/>
                                        </p:tgtEl>
                                        <p:attrNameLst>
                                          <p:attrName>style.visibility</p:attrName>
                                        </p:attrNameLst>
                                      </p:cBhvr>
                                      <p:to>
                                        <p:strVal val="hidden"/>
                                      </p:to>
                                    </p:set>
                                  </p:childTnLst>
                                </p:cTn>
                              </p:par>
                            </p:childTnLst>
                          </p:cTn>
                        </p:par>
                        <p:par>
                          <p:cTn id="8" fill="hold">
                            <p:stCondLst>
                              <p:cond delay="5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F01A193-0C38-483F-B772-32DB87B9E2C3}"/>
              </a:ext>
            </a:extLst>
          </p:cNvPr>
          <p:cNvGrpSpPr/>
          <p:nvPr/>
        </p:nvGrpSpPr>
        <p:grpSpPr>
          <a:xfrm>
            <a:off x="141402" y="98011"/>
            <a:ext cx="11651530" cy="6595020"/>
            <a:chOff x="263352" y="164001"/>
            <a:chExt cx="11039386" cy="6200498"/>
          </a:xfrm>
        </p:grpSpPr>
        <p:pic>
          <p:nvPicPr>
            <p:cNvPr id="4" name="Imagen 3">
              <a:extLst>
                <a:ext uri="{FF2B5EF4-FFF2-40B4-BE49-F238E27FC236}">
                  <a16:creationId xmlns:a16="http://schemas.microsoft.com/office/drawing/2014/main" id="{8FE0BF37-6DCF-4097-9FE4-0F2639B96D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6618" y="164001"/>
              <a:ext cx="6080120" cy="6180237"/>
            </a:xfrm>
            <a:prstGeom prst="rect">
              <a:avLst/>
            </a:prstGeom>
            <a:ln>
              <a:noFill/>
            </a:ln>
            <a:effectLst>
              <a:glow rad="63500">
                <a:schemeClr val="accent6">
                  <a:satMod val="175000"/>
                  <a:alpha val="40000"/>
                </a:schemeClr>
              </a:glow>
              <a:softEdge rad="112500"/>
            </a:effectLst>
          </p:spPr>
        </p:pic>
        <p:pic>
          <p:nvPicPr>
            <p:cNvPr id="5" name="Imagen 4">
              <a:extLst>
                <a:ext uri="{FF2B5EF4-FFF2-40B4-BE49-F238E27FC236}">
                  <a16:creationId xmlns:a16="http://schemas.microsoft.com/office/drawing/2014/main" id="{DF547EC6-A65E-40B5-B190-F95CED8CF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5202" y="164001"/>
              <a:ext cx="3127536" cy="6200498"/>
            </a:xfrm>
            <a:prstGeom prst="rect">
              <a:avLst/>
            </a:prstGeom>
            <a:ln>
              <a:noFill/>
            </a:ln>
            <a:effectLst>
              <a:glow rad="63500">
                <a:schemeClr val="accent6">
                  <a:satMod val="175000"/>
                  <a:alpha val="40000"/>
                </a:schemeClr>
              </a:glow>
              <a:softEdge rad="112500"/>
            </a:effectLst>
          </p:spPr>
        </p:pic>
        <p:pic>
          <p:nvPicPr>
            <p:cNvPr id="6" name="Imagen 5" descr="ASTIC.png">
              <a:extLst>
                <a:ext uri="{FF2B5EF4-FFF2-40B4-BE49-F238E27FC236}">
                  <a16:creationId xmlns:a16="http://schemas.microsoft.com/office/drawing/2014/main" id="{75C4A2B5-FCA3-481F-A004-B0AD65DAA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352" y="260648"/>
              <a:ext cx="1375303" cy="505556"/>
            </a:xfrm>
            <a:prstGeom prst="rect">
              <a:avLst/>
            </a:prstGeom>
          </p:spPr>
        </p:pic>
      </p:grpSp>
    </p:spTree>
    <p:extLst>
      <p:ext uri="{BB962C8B-B14F-4D97-AF65-F5344CB8AC3E}">
        <p14:creationId xmlns:p14="http://schemas.microsoft.com/office/powerpoint/2010/main" val="3152446870"/>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FDBA84F-5A5D-4CDE-90D4-B4E56BBBB3D0}"/>
              </a:ext>
            </a:extLst>
          </p:cNvPr>
          <p:cNvPicPr>
            <a:picLocks noChangeAspect="1"/>
          </p:cNvPicPr>
          <p:nvPr/>
        </p:nvPicPr>
        <p:blipFill>
          <a:blip r:embed="rId2"/>
          <a:stretch>
            <a:fillRect/>
          </a:stretch>
        </p:blipFill>
        <p:spPr>
          <a:xfrm>
            <a:off x="987029" y="1180066"/>
            <a:ext cx="10067112" cy="5220734"/>
          </a:xfrm>
          <a:prstGeom prst="rect">
            <a:avLst/>
          </a:prstGeom>
          <a:ln>
            <a:noFill/>
          </a:ln>
          <a:effectLst>
            <a:outerShdw blurRad="292100" dist="139700" dir="2700000" algn="tl" rotWithShape="0">
              <a:srgbClr val="333333">
                <a:alpha val="65000"/>
              </a:srgbClr>
            </a:outerShdw>
          </a:effectLst>
        </p:spPr>
      </p:pic>
      <p:sp>
        <p:nvSpPr>
          <p:cNvPr id="5" name="Título 1">
            <a:extLst>
              <a:ext uri="{FF2B5EF4-FFF2-40B4-BE49-F238E27FC236}">
                <a16:creationId xmlns:a16="http://schemas.microsoft.com/office/drawing/2014/main" id="{0DCE4201-F0C1-41E2-9B5E-790B31A07D85}"/>
              </a:ext>
            </a:extLst>
          </p:cNvPr>
          <p:cNvSpPr txBox="1">
            <a:spLocks/>
          </p:cNvSpPr>
          <p:nvPr/>
        </p:nvSpPr>
        <p:spPr>
          <a:xfrm>
            <a:off x="1979205" y="204879"/>
            <a:ext cx="8797059" cy="874719"/>
          </a:xfrm>
          <a:prstGeom prst="rect">
            <a:avLst/>
          </a:prstGeom>
          <a:solidFill>
            <a:schemeClr val="bg1"/>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rgbClr val="0070C0"/>
                </a:solidFill>
                <a:latin typeface="Arial Narrow" panose="020B0606020202030204" pitchFamily="34" charset="0"/>
              </a:rPr>
              <a:t>Posibles alternativas al diésel en vehículos pesados</a:t>
            </a:r>
          </a:p>
        </p:txBody>
      </p:sp>
    </p:spTree>
    <p:extLst>
      <p:ext uri="{BB962C8B-B14F-4D97-AF65-F5344CB8AC3E}">
        <p14:creationId xmlns:p14="http://schemas.microsoft.com/office/powerpoint/2010/main" val="923414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208B57-3012-6F85-A0BC-F2B6C08683F1}"/>
              </a:ext>
            </a:extLst>
          </p:cNvPr>
          <p:cNvPicPr>
            <a:picLocks noChangeAspect="1"/>
          </p:cNvPicPr>
          <p:nvPr/>
        </p:nvPicPr>
        <p:blipFill>
          <a:blip r:embed="rId2"/>
          <a:stretch>
            <a:fillRect/>
          </a:stretch>
        </p:blipFill>
        <p:spPr>
          <a:xfrm>
            <a:off x="6096000" y="1440180"/>
            <a:ext cx="5554399" cy="4309109"/>
          </a:xfrm>
          <a:prstGeom prst="rect">
            <a:avLst/>
          </a:prstGeom>
        </p:spPr>
      </p:pic>
      <p:pic>
        <p:nvPicPr>
          <p:cNvPr id="7" name="Imagen 6">
            <a:extLst>
              <a:ext uri="{FF2B5EF4-FFF2-40B4-BE49-F238E27FC236}">
                <a16:creationId xmlns:a16="http://schemas.microsoft.com/office/drawing/2014/main" id="{1490FF48-FA9B-3727-5B75-B9E6C52FF0CD}"/>
              </a:ext>
            </a:extLst>
          </p:cNvPr>
          <p:cNvPicPr>
            <a:picLocks noChangeAspect="1"/>
          </p:cNvPicPr>
          <p:nvPr/>
        </p:nvPicPr>
        <p:blipFill>
          <a:blip r:embed="rId3"/>
          <a:stretch>
            <a:fillRect/>
          </a:stretch>
        </p:blipFill>
        <p:spPr>
          <a:xfrm>
            <a:off x="541601" y="1440180"/>
            <a:ext cx="5554400" cy="4309109"/>
          </a:xfrm>
          <a:prstGeom prst="rect">
            <a:avLst/>
          </a:prstGeom>
        </p:spPr>
      </p:pic>
      <p:sp>
        <p:nvSpPr>
          <p:cNvPr id="8" name="Título 1">
            <a:extLst>
              <a:ext uri="{FF2B5EF4-FFF2-40B4-BE49-F238E27FC236}">
                <a16:creationId xmlns:a16="http://schemas.microsoft.com/office/drawing/2014/main" id="{423DF2A5-B233-ADFB-D240-0F777135187A}"/>
              </a:ext>
            </a:extLst>
          </p:cNvPr>
          <p:cNvSpPr txBox="1">
            <a:spLocks/>
          </p:cNvSpPr>
          <p:nvPr/>
        </p:nvSpPr>
        <p:spPr>
          <a:xfrm>
            <a:off x="1979205" y="204879"/>
            <a:ext cx="8797059" cy="874719"/>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rgbClr val="0070C0"/>
                </a:solidFill>
                <a:latin typeface="Arial Narrow" panose="020B0606020202030204" pitchFamily="34" charset="0"/>
              </a:rPr>
              <a:t>Compromiso del sector: IRU </a:t>
            </a:r>
            <a:r>
              <a:rPr lang="es-ES">
                <a:solidFill>
                  <a:srgbClr val="0070C0"/>
                </a:solidFill>
                <a:latin typeface="Arial Narrow" panose="020B0606020202030204" pitchFamily="34" charset="0"/>
              </a:rPr>
              <a:t>Green Compact</a:t>
            </a:r>
            <a:endParaRPr lang="es-ES"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1413038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70AA3E27-43AB-4088-A592-A375A6C297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19955" y="3064565"/>
            <a:ext cx="2304256" cy="768075"/>
          </a:xfrm>
          <a:prstGeom prst="rect">
            <a:avLst/>
          </a:prstGeom>
        </p:spPr>
      </p:pic>
      <p:pic>
        <p:nvPicPr>
          <p:cNvPr id="28" name="Imagen 27">
            <a:extLst>
              <a:ext uri="{FF2B5EF4-FFF2-40B4-BE49-F238E27FC236}">
                <a16:creationId xmlns:a16="http://schemas.microsoft.com/office/drawing/2014/main" id="{28C04A9E-D4A4-4AC4-809B-E59332DADB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7699" y="2038052"/>
            <a:ext cx="2378992" cy="814569"/>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C815FDBC-CE37-412E-BE51-3D2FA94B84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8236" y="3996592"/>
            <a:ext cx="1259606" cy="1646077"/>
          </a:xfrm>
          <a:prstGeom prst="rect">
            <a:avLst/>
          </a:prstGeom>
        </p:spPr>
      </p:pic>
      <p:pic>
        <p:nvPicPr>
          <p:cNvPr id="5" name="Imagen 4" descr="ASTIC.png">
            <a:extLst>
              <a:ext uri="{FF2B5EF4-FFF2-40B4-BE49-F238E27FC236}">
                <a16:creationId xmlns:a16="http://schemas.microsoft.com/office/drawing/2014/main" id="{C4270906-A133-420C-AB93-87189579CE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67200" y="-1"/>
            <a:ext cx="3556990" cy="1100295"/>
          </a:xfrm>
          <a:prstGeom prst="rect">
            <a:avLst/>
          </a:prstGeom>
          <a:solidFill>
            <a:schemeClr val="bg1"/>
          </a:solidFill>
          <a:ln>
            <a:noFill/>
          </a:ln>
          <a:effectLst/>
        </p:spPr>
      </p:pic>
      <p:grpSp>
        <p:nvGrpSpPr>
          <p:cNvPr id="1031" name="Grupo 1030">
            <a:extLst>
              <a:ext uri="{FF2B5EF4-FFF2-40B4-BE49-F238E27FC236}">
                <a16:creationId xmlns:a16="http://schemas.microsoft.com/office/drawing/2014/main" id="{F154D786-FE2B-4EDA-8968-FA570FA88E90}"/>
              </a:ext>
            </a:extLst>
          </p:cNvPr>
          <p:cNvGrpSpPr/>
          <p:nvPr/>
        </p:nvGrpSpPr>
        <p:grpSpPr>
          <a:xfrm>
            <a:off x="191344" y="1653249"/>
            <a:ext cx="4338413" cy="5160127"/>
            <a:chOff x="191344" y="1196752"/>
            <a:chExt cx="4338413" cy="5160127"/>
          </a:xfrm>
        </p:grpSpPr>
        <p:pic>
          <p:nvPicPr>
            <p:cNvPr id="6" name="Picture 2" descr="Resultado de imagen de iru logo">
              <a:extLst>
                <a:ext uri="{FF2B5EF4-FFF2-40B4-BE49-F238E27FC236}">
                  <a16:creationId xmlns:a16="http://schemas.microsoft.com/office/drawing/2014/main" id="{0EB08643-6EF9-4E03-845C-E37E6AD370B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81036" y="1448780"/>
              <a:ext cx="1800200" cy="1080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Imagen 11" descr="Imagen que contiene reloj&#10;&#10;Descripción generada automáticamente">
              <a:extLst>
                <a:ext uri="{FF2B5EF4-FFF2-40B4-BE49-F238E27FC236}">
                  <a16:creationId xmlns:a16="http://schemas.microsoft.com/office/drawing/2014/main" id="{9BB7AA56-5470-45CE-9E4C-AA8C2EFCB95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41176" y="3446548"/>
              <a:ext cx="1080120" cy="1080120"/>
            </a:xfrm>
            <a:prstGeom prst="rect">
              <a:avLst/>
            </a:prstGeom>
          </p:spPr>
        </p:pic>
        <p:pic>
          <p:nvPicPr>
            <p:cNvPr id="16" name="Imagen 15">
              <a:extLst>
                <a:ext uri="{FF2B5EF4-FFF2-40B4-BE49-F238E27FC236}">
                  <a16:creationId xmlns:a16="http://schemas.microsoft.com/office/drawing/2014/main" id="{EB8B8D45-F76A-4BD8-A1F4-200A393FDD2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9796" y="3739516"/>
              <a:ext cx="787152" cy="787152"/>
            </a:xfrm>
            <a:prstGeom prst="rect">
              <a:avLst/>
            </a:prstGeom>
          </p:spPr>
        </p:pic>
        <p:pic>
          <p:nvPicPr>
            <p:cNvPr id="18" name="Imagen 17" descr="Imagen que contiene luz&#10;&#10;Descripción generada automáticamente">
              <a:extLst>
                <a:ext uri="{FF2B5EF4-FFF2-40B4-BE49-F238E27FC236}">
                  <a16:creationId xmlns:a16="http://schemas.microsoft.com/office/drawing/2014/main" id="{4AF3B975-9B9D-4A80-A136-CCAB95254EB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59429" y="3214120"/>
              <a:ext cx="1431022" cy="1431022"/>
            </a:xfrm>
            <a:prstGeom prst="rect">
              <a:avLst/>
            </a:prstGeom>
          </p:spPr>
        </p:pic>
        <p:sp>
          <p:nvSpPr>
            <p:cNvPr id="19" name="Lágrima 18">
              <a:extLst>
                <a:ext uri="{FF2B5EF4-FFF2-40B4-BE49-F238E27FC236}">
                  <a16:creationId xmlns:a16="http://schemas.microsoft.com/office/drawing/2014/main" id="{9E7D1D6B-E291-4041-9C02-90BCD76DF33D}"/>
                </a:ext>
              </a:extLst>
            </p:cNvPr>
            <p:cNvSpPr/>
            <p:nvPr/>
          </p:nvSpPr>
          <p:spPr>
            <a:xfrm>
              <a:off x="191344" y="1196752"/>
              <a:ext cx="4338413" cy="4104456"/>
            </a:xfrm>
            <a:prstGeom prst="teardrop">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pic>
          <p:nvPicPr>
            <p:cNvPr id="21" name="Imagen 20" descr="Imagen que contiene reloj&#10;&#10;Descripción generada automáticamente">
              <a:extLst>
                <a:ext uri="{FF2B5EF4-FFF2-40B4-BE49-F238E27FC236}">
                  <a16:creationId xmlns:a16="http://schemas.microsoft.com/office/drawing/2014/main" id="{BF75AD0C-C1FC-4FE7-A8F8-CD7BF2B1451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91242" y="4561615"/>
              <a:ext cx="1795264" cy="1795264"/>
            </a:xfrm>
            <a:prstGeom prst="rect">
              <a:avLst/>
            </a:prstGeom>
          </p:spPr>
        </p:pic>
        <p:pic>
          <p:nvPicPr>
            <p:cNvPr id="1030" name="Imagen 1029">
              <a:extLst>
                <a:ext uri="{FF2B5EF4-FFF2-40B4-BE49-F238E27FC236}">
                  <a16:creationId xmlns:a16="http://schemas.microsoft.com/office/drawing/2014/main" id="{6D3CAC07-E9B0-4E59-97C3-6B5A8D24012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65526" y="2482291"/>
              <a:ext cx="2816596" cy="1103472"/>
            </a:xfrm>
            <a:prstGeom prst="rect">
              <a:avLst/>
            </a:prstGeom>
          </p:spPr>
        </p:pic>
      </p:grpSp>
      <p:pic>
        <p:nvPicPr>
          <p:cNvPr id="4098" name="Picture 2" descr="Inicio - Asociación Española de Transporte">
            <a:extLst>
              <a:ext uri="{FF2B5EF4-FFF2-40B4-BE49-F238E27FC236}">
                <a16:creationId xmlns:a16="http://schemas.microsoft.com/office/drawing/2014/main" id="{EFC76B24-F709-90E3-DB6A-ECCC9394DE5C}"/>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7605" y="5808983"/>
            <a:ext cx="2206862" cy="90889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F8F36F4C-400E-ED6A-4FD1-8115F1867FD0}"/>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5924175" y="4023519"/>
            <a:ext cx="1900016" cy="1700931"/>
          </a:xfrm>
          <a:prstGeom prst="rect">
            <a:avLst/>
          </a:prstGeom>
        </p:spPr>
      </p:pic>
      <p:grpSp>
        <p:nvGrpSpPr>
          <p:cNvPr id="7" name="Grupo 6">
            <a:extLst>
              <a:ext uri="{FF2B5EF4-FFF2-40B4-BE49-F238E27FC236}">
                <a16:creationId xmlns:a16="http://schemas.microsoft.com/office/drawing/2014/main" id="{E1AF80E6-22A6-2CB9-529E-15C5BEF72D42}"/>
              </a:ext>
            </a:extLst>
          </p:cNvPr>
          <p:cNvGrpSpPr/>
          <p:nvPr/>
        </p:nvGrpSpPr>
        <p:grpSpPr>
          <a:xfrm>
            <a:off x="7706636" y="1668997"/>
            <a:ext cx="4443629" cy="4027748"/>
            <a:chOff x="7706636" y="1668997"/>
            <a:chExt cx="4443629" cy="4027748"/>
          </a:xfrm>
        </p:grpSpPr>
        <p:grpSp>
          <p:nvGrpSpPr>
            <p:cNvPr id="1025" name="Grupo 1024">
              <a:extLst>
                <a:ext uri="{FF2B5EF4-FFF2-40B4-BE49-F238E27FC236}">
                  <a16:creationId xmlns:a16="http://schemas.microsoft.com/office/drawing/2014/main" id="{E0336674-E71C-4642-B29E-1C185C00D95C}"/>
                </a:ext>
              </a:extLst>
            </p:cNvPr>
            <p:cNvGrpSpPr/>
            <p:nvPr/>
          </p:nvGrpSpPr>
          <p:grpSpPr>
            <a:xfrm>
              <a:off x="7706636" y="1668997"/>
              <a:ext cx="4443629" cy="4027748"/>
              <a:chOff x="7706636" y="1196748"/>
              <a:chExt cx="4443629" cy="4027748"/>
            </a:xfrm>
          </p:grpSpPr>
          <p:pic>
            <p:nvPicPr>
              <p:cNvPr id="8" name="Imagen 7" descr="Imagen que contiene exterior, texto, firmar, calle&#10;&#10;Descripción generada automáticamente">
                <a:extLst>
                  <a:ext uri="{FF2B5EF4-FFF2-40B4-BE49-F238E27FC236}">
                    <a16:creationId xmlns:a16="http://schemas.microsoft.com/office/drawing/2014/main" id="{E67B7388-90D9-4571-AE6C-AC1B27CAB5F8}"/>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941805" y="1844824"/>
                <a:ext cx="1898609" cy="635145"/>
              </a:xfrm>
              <a:prstGeom prst="rect">
                <a:avLst/>
              </a:prstGeom>
            </p:spPr>
          </p:pic>
          <p:pic>
            <p:nvPicPr>
              <p:cNvPr id="10" name="Imagen 9" descr="Imagen que contiene reloj, dibujo, señal&#10;&#10;Descripción generada automáticamente">
                <a:extLst>
                  <a:ext uri="{FF2B5EF4-FFF2-40B4-BE49-F238E27FC236}">
                    <a16:creationId xmlns:a16="http://schemas.microsoft.com/office/drawing/2014/main" id="{70F89F87-DEA4-4FD1-92A1-91EE1FE1CAB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941805" y="2636912"/>
                <a:ext cx="1898610" cy="447324"/>
              </a:xfrm>
              <a:prstGeom prst="rect">
                <a:avLst/>
              </a:prstGeom>
            </p:spPr>
          </p:pic>
          <p:pic>
            <p:nvPicPr>
              <p:cNvPr id="1026" name="Picture 2" descr="Resultado de imagen de business europe">
                <a:extLst>
                  <a:ext uri="{FF2B5EF4-FFF2-40B4-BE49-F238E27FC236}">
                    <a16:creationId xmlns:a16="http://schemas.microsoft.com/office/drawing/2014/main" id="{E89F0522-2913-4394-9CC4-C0BD0A1AAC30}"/>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824191" y="3124846"/>
                <a:ext cx="2125288" cy="880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icono corporation">
                <a:extLst>
                  <a:ext uri="{FF2B5EF4-FFF2-40B4-BE49-F238E27FC236}">
                    <a16:creationId xmlns:a16="http://schemas.microsoft.com/office/drawing/2014/main" id="{0C0C47C1-4EA1-4565-9B91-4929E61C163F}"/>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925509" y="1877708"/>
                <a:ext cx="1744268" cy="1983340"/>
              </a:xfrm>
              <a:prstGeom prst="rect">
                <a:avLst/>
              </a:prstGeom>
              <a:noFill/>
              <a:extLst>
                <a:ext uri="{909E8E84-426E-40DD-AFC4-6F175D3DCCD1}">
                  <a14:hiddenFill xmlns:a14="http://schemas.microsoft.com/office/drawing/2010/main">
                    <a:solidFill>
                      <a:srgbClr val="FFFFFF"/>
                    </a:solidFill>
                  </a14:hiddenFill>
                </a:ext>
              </a:extLst>
            </p:spPr>
          </p:pic>
          <p:sp>
            <p:nvSpPr>
              <p:cNvPr id="24" name="Lágrima 23">
                <a:extLst>
                  <a:ext uri="{FF2B5EF4-FFF2-40B4-BE49-F238E27FC236}">
                    <a16:creationId xmlns:a16="http://schemas.microsoft.com/office/drawing/2014/main" id="{27DCEDA4-6C7B-4267-B543-34A454B80452}"/>
                  </a:ext>
                </a:extLst>
              </p:cNvPr>
              <p:cNvSpPr/>
              <p:nvPr/>
            </p:nvSpPr>
            <p:spPr>
              <a:xfrm rot="16200000">
                <a:off x="7914577" y="988807"/>
                <a:ext cx="4027748" cy="4443629"/>
              </a:xfrm>
              <a:prstGeom prst="teardrop">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4" name="Imagen 3">
              <a:extLst>
                <a:ext uri="{FF2B5EF4-FFF2-40B4-BE49-F238E27FC236}">
                  <a16:creationId xmlns:a16="http://schemas.microsoft.com/office/drawing/2014/main" id="{293FF9B9-ECDC-A05C-213E-8D8C8D0F8E2B}"/>
                </a:ext>
              </a:extLst>
            </p:cNvPr>
            <p:cNvPicPr>
              <a:picLocks noChangeAspect="1"/>
            </p:cNvPicPr>
            <p:nvPr/>
          </p:nvPicPr>
          <p:blipFill>
            <a:blip r:embed="rId19"/>
            <a:stretch>
              <a:fillRect/>
            </a:stretch>
          </p:blipFill>
          <p:spPr>
            <a:xfrm>
              <a:off x="7745055" y="2282171"/>
              <a:ext cx="2248214" cy="704948"/>
            </a:xfrm>
            <a:prstGeom prst="rect">
              <a:avLst/>
            </a:prstGeom>
          </p:spPr>
        </p:pic>
      </p:grpSp>
    </p:spTree>
    <p:extLst>
      <p:ext uri="{BB962C8B-B14F-4D97-AF65-F5344CB8AC3E}">
        <p14:creationId xmlns:p14="http://schemas.microsoft.com/office/powerpoint/2010/main" val="1657307613"/>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BEC341A-6AEC-F082-3CA2-45D4B5EC09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4658" y="2813861"/>
            <a:ext cx="9084821" cy="2744210"/>
          </a:xfrm>
          <a:prstGeom prst="rect">
            <a:avLst/>
          </a:prstGeom>
        </p:spPr>
      </p:pic>
      <p:sp>
        <p:nvSpPr>
          <p:cNvPr id="8" name="Título 1">
            <a:extLst>
              <a:ext uri="{FF2B5EF4-FFF2-40B4-BE49-F238E27FC236}">
                <a16:creationId xmlns:a16="http://schemas.microsoft.com/office/drawing/2014/main" id="{61048348-3FC9-7EFC-1FD3-BE5E114CC65E}"/>
              </a:ext>
            </a:extLst>
          </p:cNvPr>
          <p:cNvSpPr txBox="1">
            <a:spLocks/>
          </p:cNvSpPr>
          <p:nvPr/>
        </p:nvSpPr>
        <p:spPr>
          <a:xfrm>
            <a:off x="448235" y="204879"/>
            <a:ext cx="10328029" cy="874719"/>
          </a:xfrm>
          <a:prstGeom prst="rect">
            <a:avLst/>
          </a:prstGeom>
          <a:solidFill>
            <a:schemeClr val="bg1"/>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rgbClr val="0070C0"/>
                </a:solidFill>
                <a:latin typeface="Arial Narrow" panose="020B0606020202030204" pitchFamily="34" charset="0"/>
              </a:rPr>
              <a:t>Todas las vías pueden ser útiles para la neutralidad en CO2: </a:t>
            </a:r>
          </a:p>
          <a:p>
            <a:r>
              <a:rPr lang="es-ES" dirty="0">
                <a:solidFill>
                  <a:srgbClr val="0070C0"/>
                </a:solidFill>
                <a:latin typeface="Arial Narrow" panose="020B0606020202030204" pitchFamily="34" charset="0"/>
              </a:rPr>
              <a:t>los combustibles renovables lo son hoy día la vía más eficaz.</a:t>
            </a:r>
          </a:p>
        </p:txBody>
      </p:sp>
      <p:pic>
        <p:nvPicPr>
          <p:cNvPr id="10" name="Imagen 9">
            <a:extLst>
              <a:ext uri="{FF2B5EF4-FFF2-40B4-BE49-F238E27FC236}">
                <a16:creationId xmlns:a16="http://schemas.microsoft.com/office/drawing/2014/main" id="{D861D185-E91F-9E43-4812-549AD764A6F6}"/>
              </a:ext>
            </a:extLst>
          </p:cNvPr>
          <p:cNvPicPr>
            <a:picLocks noChangeAspect="1"/>
          </p:cNvPicPr>
          <p:nvPr/>
        </p:nvPicPr>
        <p:blipFill>
          <a:blip r:embed="rId3"/>
          <a:stretch>
            <a:fillRect/>
          </a:stretch>
        </p:blipFill>
        <p:spPr>
          <a:xfrm>
            <a:off x="144759" y="1675238"/>
            <a:ext cx="5125165" cy="1257475"/>
          </a:xfrm>
          <a:prstGeom prst="rect">
            <a:avLst/>
          </a:prstGeom>
        </p:spPr>
      </p:pic>
    </p:spTree>
    <p:extLst>
      <p:ext uri="{BB962C8B-B14F-4D97-AF65-F5344CB8AC3E}">
        <p14:creationId xmlns:p14="http://schemas.microsoft.com/office/powerpoint/2010/main" val="421093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4AC84BA-AEB0-4C89-C810-DBDC631ED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82" y="0"/>
            <a:ext cx="4803759" cy="1178617"/>
          </a:xfrm>
          <a:prstGeom prst="rect">
            <a:avLst/>
          </a:prstGeom>
        </p:spPr>
      </p:pic>
      <p:pic>
        <p:nvPicPr>
          <p:cNvPr id="4" name="Imagen 3">
            <a:extLst>
              <a:ext uri="{FF2B5EF4-FFF2-40B4-BE49-F238E27FC236}">
                <a16:creationId xmlns:a16="http://schemas.microsoft.com/office/drawing/2014/main" id="{A741CAE3-0E35-E53F-070E-736077D8AA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91" y="1429822"/>
            <a:ext cx="11017018" cy="4563534"/>
          </a:xfrm>
          <a:prstGeom prst="rect">
            <a:avLst/>
          </a:prstGeom>
        </p:spPr>
      </p:pic>
    </p:spTree>
    <p:extLst>
      <p:ext uri="{BB962C8B-B14F-4D97-AF65-F5344CB8AC3E}">
        <p14:creationId xmlns:p14="http://schemas.microsoft.com/office/powerpoint/2010/main" val="122980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44C01-3155-5384-F214-C32FB48B8D91}"/>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B7165C5-7180-27B0-7664-CA276A40D909}"/>
              </a:ext>
            </a:extLst>
          </p:cNvPr>
          <p:cNvSpPr/>
          <p:nvPr/>
        </p:nvSpPr>
        <p:spPr>
          <a:xfrm>
            <a:off x="2595113" y="2967335"/>
            <a:ext cx="7001790" cy="923330"/>
          </a:xfrm>
          <a:prstGeom prst="rect">
            <a:avLst/>
          </a:prstGeom>
          <a:noFill/>
        </p:spPr>
        <p:txBody>
          <a:bodyPr wrap="none" lIns="91440" tIns="45720" rIns="91440" bIns="45720">
            <a:spAutoFit/>
          </a:bodyPr>
          <a:lstStyle/>
          <a:p>
            <a:pPr algn="ctr"/>
            <a:r>
              <a:rPr lang="es-E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SOSTENIBILIDAD SOCIAL</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630877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F7701F7-2171-3000-90F7-A3C95955B7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7001" y="1397285"/>
            <a:ext cx="3674815" cy="4636509"/>
          </a:xfrm>
          <a:prstGeom prst="rect">
            <a:avLst/>
          </a:prstGeom>
        </p:spPr>
      </p:pic>
      <p:sp>
        <p:nvSpPr>
          <p:cNvPr id="7" name="CuadroTexto 6">
            <a:extLst>
              <a:ext uri="{FF2B5EF4-FFF2-40B4-BE49-F238E27FC236}">
                <a16:creationId xmlns:a16="http://schemas.microsoft.com/office/drawing/2014/main" id="{B2A6A3B8-09A0-50C0-3BB8-72435BB3D990}"/>
              </a:ext>
            </a:extLst>
          </p:cNvPr>
          <p:cNvSpPr txBox="1"/>
          <p:nvPr/>
        </p:nvSpPr>
        <p:spPr>
          <a:xfrm>
            <a:off x="1813737" y="2079307"/>
            <a:ext cx="6354216" cy="3157467"/>
          </a:xfrm>
          <a:prstGeom prst="rect">
            <a:avLst/>
          </a:prstGeom>
          <a:noFill/>
        </p:spPr>
        <p:txBody>
          <a:bodyPr wrap="square">
            <a:spAutoFit/>
          </a:bodyPr>
          <a:lstStyle/>
          <a:p>
            <a:pPr marL="342900" indent="-342900">
              <a:lnSpc>
                <a:spcPct val="115000"/>
              </a:lnSpc>
              <a:spcAft>
                <a:spcPts val="1000"/>
              </a:spcAft>
              <a:buFont typeface="Wingdings" panose="05000000000000000000" pitchFamily="2" charset="2"/>
              <a:buChar char="q"/>
            </a:pP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Europa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enfrentaba</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a finales del 2023 un total de 233.000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puestos</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de conductor de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camión</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sin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cubrir</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lo que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representa</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el</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7% de las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posiciones</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totales</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a:t>
            </a:r>
          </a:p>
          <a:p>
            <a:pPr marL="342900" indent="-342900">
              <a:lnSpc>
                <a:spcPct val="115000"/>
              </a:lnSpc>
              <a:spcAft>
                <a:spcPts val="1000"/>
              </a:spcAft>
              <a:buFont typeface="Wingdings" panose="05000000000000000000" pitchFamily="2" charset="2"/>
              <a:buChar char="q"/>
            </a:pP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Más del 60% de las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empresas</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de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transporte</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reportan</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dificultades</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severas</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o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muy</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severas</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para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contratar</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 </a:t>
            </a:r>
            <a:r>
              <a:rPr lang="en-US" sz="2400" dirty="0" err="1">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conductores</a:t>
            </a:r>
            <a:r>
              <a:rPr lang="en-U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a:t>
            </a:r>
            <a:endParaRPr lang="es-ES" sz="2400" dirty="0">
              <a:solidFill>
                <a:srgbClr val="0070C0"/>
              </a:solidFill>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8" name="CuadroTexto 7">
            <a:extLst>
              <a:ext uri="{FF2B5EF4-FFF2-40B4-BE49-F238E27FC236}">
                <a16:creationId xmlns:a16="http://schemas.microsoft.com/office/drawing/2014/main" id="{920C37BE-0107-798C-092F-94957636A66F}"/>
              </a:ext>
            </a:extLst>
          </p:cNvPr>
          <p:cNvSpPr txBox="1"/>
          <p:nvPr/>
        </p:nvSpPr>
        <p:spPr>
          <a:xfrm>
            <a:off x="2214283" y="284545"/>
            <a:ext cx="8267456" cy="461665"/>
          </a:xfrm>
          <a:prstGeom prst="rect">
            <a:avLst/>
          </a:prstGeom>
          <a:noFill/>
        </p:spPr>
        <p:txBody>
          <a:bodyPr wrap="none" rtlCol="0">
            <a:spAutoFit/>
          </a:bodyPr>
          <a:lstStyle/>
          <a:p>
            <a:r>
              <a:rPr lang="es-ES" sz="2400" dirty="0">
                <a:solidFill>
                  <a:srgbClr val="0070C0"/>
                </a:solidFill>
              </a:rPr>
              <a:t>NO HAY RELEVO GENERACIONAL CONDUCTORES PROFESIONALES</a:t>
            </a:r>
          </a:p>
        </p:txBody>
      </p:sp>
    </p:spTree>
    <p:extLst>
      <p:ext uri="{BB962C8B-B14F-4D97-AF65-F5344CB8AC3E}">
        <p14:creationId xmlns:p14="http://schemas.microsoft.com/office/powerpoint/2010/main" val="525643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B46C2B-1471-62B8-4B95-A4231F51D4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5928" y="1506592"/>
            <a:ext cx="6651813" cy="4292844"/>
          </a:xfrm>
          <a:prstGeom prst="rect">
            <a:avLst/>
          </a:prstGeom>
        </p:spPr>
      </p:pic>
      <p:sp>
        <p:nvSpPr>
          <p:cNvPr id="5" name="CuadroTexto 4">
            <a:extLst>
              <a:ext uri="{FF2B5EF4-FFF2-40B4-BE49-F238E27FC236}">
                <a16:creationId xmlns:a16="http://schemas.microsoft.com/office/drawing/2014/main" id="{A0BE410E-6E7A-B300-913A-50A80A506CEB}"/>
              </a:ext>
            </a:extLst>
          </p:cNvPr>
          <p:cNvSpPr txBox="1"/>
          <p:nvPr/>
        </p:nvSpPr>
        <p:spPr>
          <a:xfrm>
            <a:off x="1998564" y="188258"/>
            <a:ext cx="8194872" cy="646331"/>
          </a:xfrm>
          <a:prstGeom prst="rect">
            <a:avLst/>
          </a:prstGeom>
          <a:noFill/>
        </p:spPr>
        <p:txBody>
          <a:bodyPr wrap="none" rtlCol="0">
            <a:spAutoFit/>
          </a:bodyPr>
          <a:lstStyle/>
          <a:p>
            <a:r>
              <a:rPr lang="es-ES" sz="3600" dirty="0">
                <a:solidFill>
                  <a:srgbClr val="0070C0"/>
                </a:solidFill>
                <a:latin typeface="Arial Narrow" panose="020B0606020202030204" pitchFamily="34" charset="0"/>
              </a:rPr>
              <a:t>La escasez de conductores empeorará en 2028</a:t>
            </a:r>
          </a:p>
        </p:txBody>
      </p:sp>
    </p:spTree>
    <p:extLst>
      <p:ext uri="{BB962C8B-B14F-4D97-AF65-F5344CB8AC3E}">
        <p14:creationId xmlns:p14="http://schemas.microsoft.com/office/powerpoint/2010/main" val="333447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hlinkClick r:id="rId2"/>
            <a:extLst>
              <a:ext uri="{FF2B5EF4-FFF2-40B4-BE49-F238E27FC236}">
                <a16:creationId xmlns:a16="http://schemas.microsoft.com/office/drawing/2014/main" id="{C17D4D5B-5ED8-A220-2D5D-DAB8CDD55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813"/>
            <a:ext cx="12192000" cy="5744185"/>
          </a:xfrm>
          <a:prstGeom prst="rect">
            <a:avLst/>
          </a:prstGeom>
        </p:spPr>
      </p:pic>
    </p:spTree>
    <p:extLst>
      <p:ext uri="{BB962C8B-B14F-4D97-AF65-F5344CB8AC3E}">
        <p14:creationId xmlns:p14="http://schemas.microsoft.com/office/powerpoint/2010/main" val="3574814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p1">
            <a:extLst>
              <a:ext uri="{FF2B5EF4-FFF2-40B4-BE49-F238E27FC236}">
                <a16:creationId xmlns:a16="http://schemas.microsoft.com/office/drawing/2014/main" id="{E15EFC21-1214-D7AB-DA81-A39E41E54B6A}"/>
              </a:ext>
            </a:extLst>
          </p:cNvPr>
          <p:cNvSpPr txBox="1"/>
          <p:nvPr/>
        </p:nvSpPr>
        <p:spPr>
          <a:xfrm>
            <a:off x="1534088" y="-188596"/>
            <a:ext cx="8830863"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rgbClr val="0070C0"/>
              </a:solidFill>
              <a:latin typeface="Calibri"/>
              <a:ea typeface="Calibri"/>
              <a:cs typeface="Calibri"/>
              <a:sym typeface="Calibri"/>
            </a:endParaRPr>
          </a:p>
          <a:p>
            <a:pPr marL="0" marR="0" lvl="0" indent="0" algn="l" rtl="0">
              <a:spcBef>
                <a:spcPts val="0"/>
              </a:spcBef>
              <a:spcAft>
                <a:spcPts val="0"/>
              </a:spcAft>
              <a:buNone/>
            </a:pPr>
            <a:r>
              <a:rPr lang="es-ES" sz="2400" dirty="0">
                <a:solidFill>
                  <a:srgbClr val="0070C0"/>
                </a:solidFill>
                <a:latin typeface="Exo 2 Regular"/>
                <a:ea typeface="Exo 2 Regular"/>
                <a:cs typeface="Exo 2 Regular"/>
                <a:sym typeface="Exo 2 Regular"/>
              </a:rPr>
              <a:t>LA CERTIFICACIÓN DEL CARGADOR RESPONSABLE (CCR)</a:t>
            </a:r>
            <a:endParaRPr sz="1200" dirty="0">
              <a:solidFill>
                <a:srgbClr val="0070C0"/>
              </a:solidFill>
              <a:latin typeface="Exo 2 Regular"/>
              <a:ea typeface="Exo 2 Regular"/>
              <a:cs typeface="Exo 2 Regular"/>
              <a:sym typeface="Exo 2 Regular"/>
            </a:endParaRPr>
          </a:p>
        </p:txBody>
      </p:sp>
      <p:pic>
        <p:nvPicPr>
          <p:cNvPr id="3" name="Imagen 2" descr="Logotipo&#10;&#10;Descripción generada automáticamente">
            <a:extLst>
              <a:ext uri="{FF2B5EF4-FFF2-40B4-BE49-F238E27FC236}">
                <a16:creationId xmlns:a16="http://schemas.microsoft.com/office/drawing/2014/main" id="{48F04772-C8E8-91EC-141A-BB1858D6F7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9520" y="3626625"/>
            <a:ext cx="1972317" cy="1972317"/>
          </a:xfrm>
          <a:prstGeom prst="rect">
            <a:avLst/>
          </a:prstGeom>
        </p:spPr>
      </p:pic>
      <p:pic>
        <p:nvPicPr>
          <p:cNvPr id="4" name="Imagen 3" descr="Logotipo&#10;&#10;Descripción generada automáticamente">
            <a:extLst>
              <a:ext uri="{FF2B5EF4-FFF2-40B4-BE49-F238E27FC236}">
                <a16:creationId xmlns:a16="http://schemas.microsoft.com/office/drawing/2014/main" id="{C3CDC5CB-01EA-C997-AB63-A644441FCE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7471" y="3529316"/>
            <a:ext cx="1972318" cy="1972318"/>
          </a:xfrm>
          <a:prstGeom prst="rect">
            <a:avLst/>
          </a:prstGeom>
        </p:spPr>
      </p:pic>
      <p:pic>
        <p:nvPicPr>
          <p:cNvPr id="5" name="Imagen 4">
            <a:extLst>
              <a:ext uri="{FF2B5EF4-FFF2-40B4-BE49-F238E27FC236}">
                <a16:creationId xmlns:a16="http://schemas.microsoft.com/office/drawing/2014/main" id="{7A2A78BA-B284-7D4B-94AB-4D3B717C7BD8}"/>
              </a:ext>
            </a:extLst>
          </p:cNvPr>
          <p:cNvPicPr>
            <a:picLocks noChangeAspect="1"/>
          </p:cNvPicPr>
          <p:nvPr/>
        </p:nvPicPr>
        <p:blipFill>
          <a:blip r:embed="rId4"/>
          <a:stretch>
            <a:fillRect/>
          </a:stretch>
        </p:blipFill>
        <p:spPr>
          <a:xfrm>
            <a:off x="3404335" y="1428471"/>
            <a:ext cx="4592183" cy="1900214"/>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92C45413-9465-7EDF-2116-EA3395FB21A6}"/>
              </a:ext>
            </a:extLst>
          </p:cNvPr>
          <p:cNvPicPr>
            <a:picLocks noChangeAspect="1"/>
          </p:cNvPicPr>
          <p:nvPr/>
        </p:nvPicPr>
        <p:blipFill>
          <a:blip r:embed="rId5"/>
          <a:stretch>
            <a:fillRect/>
          </a:stretch>
        </p:blipFill>
        <p:spPr>
          <a:xfrm>
            <a:off x="383228" y="3200010"/>
            <a:ext cx="3334871" cy="769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9732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8B6447A-3A82-5959-B1A1-6A7C6ACA65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7130" y="141293"/>
            <a:ext cx="9206310" cy="6263901"/>
          </a:xfrm>
          <a:prstGeom prst="rect">
            <a:avLst/>
          </a:prstGeom>
        </p:spPr>
      </p:pic>
    </p:spTree>
    <p:extLst>
      <p:ext uri="{BB962C8B-B14F-4D97-AF65-F5344CB8AC3E}">
        <p14:creationId xmlns:p14="http://schemas.microsoft.com/office/powerpoint/2010/main" val="1043196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2" name="Título 1">
            <a:extLst>
              <a:ext uri="{FF2B5EF4-FFF2-40B4-BE49-F238E27FC236}">
                <a16:creationId xmlns:a16="http://schemas.microsoft.com/office/drawing/2014/main" id="{6E75C4A3-3C37-5145-B46A-41A6B9CA27D8}"/>
              </a:ext>
            </a:extLst>
          </p:cNvPr>
          <p:cNvSpPr txBox="1">
            <a:spLocks/>
          </p:cNvSpPr>
          <p:nvPr/>
        </p:nvSpPr>
        <p:spPr>
          <a:xfrm>
            <a:off x="-685800" y="250340"/>
            <a:ext cx="7021016" cy="5208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2400" b="1" dirty="0">
              <a:latin typeface="Exo 2" pitchFamily="2" charset="77"/>
            </a:endParaRPr>
          </a:p>
        </p:txBody>
      </p:sp>
      <p:sp>
        <p:nvSpPr>
          <p:cNvPr id="10" name="Google Shape;221;p8">
            <a:extLst>
              <a:ext uri="{FF2B5EF4-FFF2-40B4-BE49-F238E27FC236}">
                <a16:creationId xmlns:a16="http://schemas.microsoft.com/office/drawing/2014/main" id="{CFD5A2B9-AC28-A32E-39D2-1C3825A613A7}"/>
              </a:ext>
            </a:extLst>
          </p:cNvPr>
          <p:cNvSpPr txBox="1"/>
          <p:nvPr/>
        </p:nvSpPr>
        <p:spPr>
          <a:xfrm>
            <a:off x="1792962" y="340132"/>
            <a:ext cx="9336325" cy="1077178"/>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pPr>
            <a:r>
              <a:rPr lang="es-ES" sz="2400" dirty="0">
                <a:solidFill>
                  <a:srgbClr val="0070C0"/>
                </a:solidFill>
                <a:latin typeface="Arial Narrow" panose="020B0606020202030204" pitchFamily="34" charset="0"/>
                <a:ea typeface="Exo 2 Regular"/>
                <a:cs typeface="Calibri" panose="020F0502020204030204" pitchFamily="34" charset="0"/>
                <a:sym typeface="Exo 2 Regular"/>
              </a:rPr>
              <a:t>CORPORATE SUSTAINABILITY DUE DILIGENCE DIRECTIVE (CS3D)</a:t>
            </a:r>
          </a:p>
          <a:p>
            <a:pPr marL="342900" marR="0" lvl="0" indent="-342900" rtl="0">
              <a:spcBef>
                <a:spcPts val="0"/>
              </a:spcBef>
              <a:spcAft>
                <a:spcPts val="0"/>
              </a:spcAft>
              <a:buFont typeface="Arial" panose="020B0604020202020204" pitchFamily="34" charset="0"/>
              <a:buChar char="•"/>
            </a:pPr>
            <a:endParaRPr lang="es-ES" sz="2000" dirty="0">
              <a:solidFill>
                <a:srgbClr val="0070C0"/>
              </a:solidFill>
              <a:latin typeface="Arial Narrow" panose="020B0606020202030204" pitchFamily="34" charset="0"/>
              <a:ea typeface="Exo 2 Regular"/>
              <a:cs typeface="Calibri" panose="020F0502020204030204" pitchFamily="34" charset="0"/>
              <a:sym typeface="Exo 2 Regular"/>
            </a:endParaRPr>
          </a:p>
          <a:p>
            <a:pPr marL="342900" marR="0" lvl="0" indent="-342900" rtl="0">
              <a:spcBef>
                <a:spcPts val="0"/>
              </a:spcBef>
              <a:spcAft>
                <a:spcPts val="0"/>
              </a:spcAft>
              <a:buFont typeface="Arial" panose="020B0604020202020204" pitchFamily="34" charset="0"/>
              <a:buChar char="•"/>
            </a:pPr>
            <a:endParaRPr lang="es-ES" sz="2000" dirty="0">
              <a:solidFill>
                <a:srgbClr val="0070C0"/>
              </a:solidFill>
              <a:latin typeface="Arial Narrow" panose="020B0606020202030204" pitchFamily="34" charset="0"/>
              <a:ea typeface="Exo 2 Regular"/>
              <a:cs typeface="Calibri" panose="020F0502020204030204" pitchFamily="34" charset="0"/>
              <a:sym typeface="Exo 2 Regular"/>
            </a:endParaRPr>
          </a:p>
        </p:txBody>
      </p:sp>
      <p:pic>
        <p:nvPicPr>
          <p:cNvPr id="14" name="Imagen 13" descr="Imagen que contiene Forma&#10;&#10;Descripción generada automáticamente">
            <a:extLst>
              <a:ext uri="{FF2B5EF4-FFF2-40B4-BE49-F238E27FC236}">
                <a16:creationId xmlns:a16="http://schemas.microsoft.com/office/drawing/2014/main" id="{A9664D8F-5D72-1907-59E0-FF77D85010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89" y="1310204"/>
            <a:ext cx="3009712" cy="4528544"/>
          </a:xfrm>
          <a:prstGeom prst="rect">
            <a:avLst/>
          </a:prstGeom>
        </p:spPr>
      </p:pic>
      <p:cxnSp>
        <p:nvCxnSpPr>
          <p:cNvPr id="15" name="Google Shape;92;p1">
            <a:extLst>
              <a:ext uri="{FF2B5EF4-FFF2-40B4-BE49-F238E27FC236}">
                <a16:creationId xmlns:a16="http://schemas.microsoft.com/office/drawing/2014/main" id="{3E7447F9-E6CC-58D6-B012-19913C0DF444}"/>
              </a:ext>
            </a:extLst>
          </p:cNvPr>
          <p:cNvCxnSpPr>
            <a:cxnSpLocks/>
          </p:cNvCxnSpPr>
          <p:nvPr/>
        </p:nvCxnSpPr>
        <p:spPr>
          <a:xfrm>
            <a:off x="1644686" y="1085850"/>
            <a:ext cx="8366946" cy="0"/>
          </a:xfrm>
          <a:prstGeom prst="straightConnector1">
            <a:avLst/>
          </a:prstGeom>
          <a:noFill/>
          <a:ln w="9525" cap="flat" cmpd="sng">
            <a:solidFill>
              <a:schemeClr val="accent1"/>
            </a:solidFill>
            <a:prstDash val="solid"/>
            <a:miter lim="800000"/>
            <a:headEnd type="none" w="sm" len="sm"/>
            <a:tailEnd type="none" w="sm" len="sm"/>
          </a:ln>
          <a:effectLst>
            <a:outerShdw blurRad="50800" dist="38100" dir="2700000" algn="tl" rotWithShape="0">
              <a:srgbClr val="000000">
                <a:alpha val="40000"/>
              </a:srgbClr>
            </a:outerShdw>
          </a:effectLst>
        </p:spPr>
      </p:cxnSp>
      <p:pic>
        <p:nvPicPr>
          <p:cNvPr id="17" name="Imagen 16" descr="Icono&#10;&#10;Descripción generada automáticamente">
            <a:extLst>
              <a:ext uri="{FF2B5EF4-FFF2-40B4-BE49-F238E27FC236}">
                <a16:creationId xmlns:a16="http://schemas.microsoft.com/office/drawing/2014/main" id="{D30D48E2-2018-B692-7968-7B85F78657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36430">
            <a:off x="5042349" y="2037959"/>
            <a:ext cx="3862350" cy="3862350"/>
          </a:xfrm>
          <a:prstGeom prst="rect">
            <a:avLst/>
          </a:prstGeom>
        </p:spPr>
      </p:pic>
      <p:sp>
        <p:nvSpPr>
          <p:cNvPr id="18" name="CuadroTexto 17">
            <a:extLst>
              <a:ext uri="{FF2B5EF4-FFF2-40B4-BE49-F238E27FC236}">
                <a16:creationId xmlns:a16="http://schemas.microsoft.com/office/drawing/2014/main" id="{9107834E-AD4C-C40C-FEC1-2FBEE4BDC1C7}"/>
              </a:ext>
            </a:extLst>
          </p:cNvPr>
          <p:cNvSpPr txBox="1"/>
          <p:nvPr/>
        </p:nvSpPr>
        <p:spPr>
          <a:xfrm>
            <a:off x="8274048" y="2124219"/>
            <a:ext cx="1475084" cy="738664"/>
          </a:xfrm>
          <a:prstGeom prst="rect">
            <a:avLst/>
          </a:prstGeom>
          <a:noFill/>
        </p:spPr>
        <p:txBody>
          <a:bodyPr wrap="square" rtlCol="0">
            <a:spAutoFit/>
          </a:bodyPr>
          <a:lstStyle>
            <a:defPPr>
              <a:defRPr lang="es-ES_tradnl"/>
            </a:defPPr>
            <a:lvl1pPr>
              <a:defRPr sz="1600">
                <a:solidFill>
                  <a:srgbClr val="0070C0"/>
                </a:solidFill>
                <a:latin typeface="Calibri" panose="020F0502020204030204" pitchFamily="34" charset="0"/>
                <a:cs typeface="Calibri" panose="020F0502020204030204" pitchFamily="34" charset="0"/>
              </a:defRPr>
            </a:lvl1pPr>
          </a:lstStyle>
          <a:p>
            <a:r>
              <a:rPr lang="en-GB" dirty="0"/>
              <a:t>OBLIGACIÓN DE </a:t>
            </a:r>
          </a:p>
          <a:p>
            <a:r>
              <a:rPr lang="en-GB" dirty="0"/>
              <a:t>OPERAR DE </a:t>
            </a:r>
          </a:p>
          <a:p>
            <a:r>
              <a:rPr lang="en-GB" dirty="0"/>
              <a:t>MANERA ÉTICA</a:t>
            </a:r>
          </a:p>
        </p:txBody>
      </p:sp>
      <p:sp>
        <p:nvSpPr>
          <p:cNvPr id="20" name="CuadroTexto 19">
            <a:extLst>
              <a:ext uri="{FF2B5EF4-FFF2-40B4-BE49-F238E27FC236}">
                <a16:creationId xmlns:a16="http://schemas.microsoft.com/office/drawing/2014/main" id="{9CB7CD56-7FBA-24B4-CB57-5E251956D87D}"/>
              </a:ext>
            </a:extLst>
          </p:cNvPr>
          <p:cNvSpPr txBox="1"/>
          <p:nvPr/>
        </p:nvSpPr>
        <p:spPr>
          <a:xfrm>
            <a:off x="9011590" y="3625786"/>
            <a:ext cx="2371162" cy="738664"/>
          </a:xfrm>
          <a:prstGeom prst="rect">
            <a:avLst/>
          </a:prstGeom>
          <a:noFill/>
        </p:spPr>
        <p:txBody>
          <a:bodyPr wrap="square" rtlCol="0">
            <a:spAutoFit/>
          </a:bodyPr>
          <a:lstStyle>
            <a:defPPr>
              <a:defRPr lang="es-ES_tradnl"/>
            </a:defPPr>
            <a:lvl1pPr>
              <a:defRPr sz="1600">
                <a:solidFill>
                  <a:srgbClr val="0070C0"/>
                </a:solidFill>
                <a:latin typeface="Calibri" panose="020F0502020204030204" pitchFamily="34" charset="0"/>
                <a:cs typeface="Calibri" panose="020F0502020204030204" pitchFamily="34" charset="0"/>
              </a:defRPr>
            </a:lvl1pPr>
          </a:lstStyle>
          <a:p>
            <a:r>
              <a:rPr lang="en-GB" dirty="0"/>
              <a:t>ACTÚA SOBRE </a:t>
            </a:r>
          </a:p>
          <a:p>
            <a:r>
              <a:rPr lang="en-GB" dirty="0"/>
              <a:t>LAS CADENAS DE VALOR</a:t>
            </a:r>
          </a:p>
          <a:p>
            <a:r>
              <a:rPr lang="en-GB" dirty="0"/>
              <a:t>SUPPLY CHAIN : VALUE CHAIN</a:t>
            </a:r>
          </a:p>
        </p:txBody>
      </p:sp>
      <p:sp>
        <p:nvSpPr>
          <p:cNvPr id="21" name="CuadroTexto 20">
            <a:extLst>
              <a:ext uri="{FF2B5EF4-FFF2-40B4-BE49-F238E27FC236}">
                <a16:creationId xmlns:a16="http://schemas.microsoft.com/office/drawing/2014/main" id="{12892C3D-7B38-4808-017F-DE3F0AAB4BAA}"/>
              </a:ext>
            </a:extLst>
          </p:cNvPr>
          <p:cNvSpPr txBox="1"/>
          <p:nvPr/>
        </p:nvSpPr>
        <p:spPr>
          <a:xfrm>
            <a:off x="3821014" y="5231566"/>
            <a:ext cx="1422121" cy="830997"/>
          </a:xfrm>
          <a:prstGeom prst="rect">
            <a:avLst/>
          </a:prstGeom>
          <a:noFill/>
        </p:spPr>
        <p:txBody>
          <a:bodyPr wrap="square" rtlCol="0">
            <a:spAutoFit/>
          </a:bodyPr>
          <a:lstStyle>
            <a:defPPr>
              <a:defRPr lang="es-ES_tradnl"/>
            </a:defPPr>
            <a:lvl1pPr>
              <a:defRPr sz="1600">
                <a:solidFill>
                  <a:srgbClr val="0070C0"/>
                </a:solidFill>
                <a:latin typeface="Calibri" panose="020F0502020204030204" pitchFamily="34" charset="0"/>
                <a:cs typeface="Calibri" panose="020F0502020204030204" pitchFamily="34" charset="0"/>
              </a:defRPr>
            </a:lvl1pPr>
          </a:lstStyle>
          <a:p>
            <a:r>
              <a:rPr lang="en-GB" dirty="0"/>
              <a:t>INCLUYE </a:t>
            </a:r>
          </a:p>
          <a:p>
            <a:r>
              <a:rPr lang="en-GB" dirty="0"/>
              <a:t>PROVEEDORES</a:t>
            </a:r>
          </a:p>
          <a:p>
            <a:r>
              <a:rPr lang="en-GB" dirty="0"/>
              <a:t> INDIRECTOS</a:t>
            </a:r>
          </a:p>
        </p:txBody>
      </p:sp>
      <p:sp>
        <p:nvSpPr>
          <p:cNvPr id="22" name="CuadroTexto 21">
            <a:extLst>
              <a:ext uri="{FF2B5EF4-FFF2-40B4-BE49-F238E27FC236}">
                <a16:creationId xmlns:a16="http://schemas.microsoft.com/office/drawing/2014/main" id="{394F1CCF-E2EA-743B-7F82-E3E53E149F24}"/>
              </a:ext>
            </a:extLst>
          </p:cNvPr>
          <p:cNvSpPr txBox="1"/>
          <p:nvPr/>
        </p:nvSpPr>
        <p:spPr>
          <a:xfrm>
            <a:off x="8274048" y="5278310"/>
            <a:ext cx="2601620" cy="954107"/>
          </a:xfrm>
          <a:prstGeom prst="rect">
            <a:avLst/>
          </a:prstGeom>
          <a:noFill/>
        </p:spPr>
        <p:txBody>
          <a:bodyPr wrap="square" rtlCol="0">
            <a:spAutoFit/>
          </a:bodyPr>
          <a:lstStyle>
            <a:defPPr>
              <a:defRPr lang="es-ES_tradnl"/>
            </a:defPPr>
            <a:lvl1pPr>
              <a:defRPr sz="1600">
                <a:solidFill>
                  <a:srgbClr val="0070C0"/>
                </a:solidFill>
                <a:latin typeface="Calibri" panose="020F0502020204030204" pitchFamily="34" charset="0"/>
                <a:cs typeface="Calibri" panose="020F0502020204030204" pitchFamily="34" charset="0"/>
              </a:defRPr>
            </a:lvl1pPr>
          </a:lstStyle>
          <a:p>
            <a:r>
              <a:rPr lang="en-GB" dirty="0"/>
              <a:t>ADOPTAR MEDIDAS PARA IDENTIFICAR, PREVENIR,</a:t>
            </a:r>
          </a:p>
          <a:p>
            <a:r>
              <a:rPr lang="en-GB" dirty="0"/>
              <a:t>MITIGAR IMPACTOS NEGATIVOS EN LOS DERECHOS HUMANOS</a:t>
            </a:r>
          </a:p>
        </p:txBody>
      </p:sp>
      <p:sp>
        <p:nvSpPr>
          <p:cNvPr id="25" name="CuadroTexto 24">
            <a:extLst>
              <a:ext uri="{FF2B5EF4-FFF2-40B4-BE49-F238E27FC236}">
                <a16:creationId xmlns:a16="http://schemas.microsoft.com/office/drawing/2014/main" id="{738A2815-2B1A-196A-FE7C-AA34EC0D4068}"/>
              </a:ext>
            </a:extLst>
          </p:cNvPr>
          <p:cNvSpPr txBox="1"/>
          <p:nvPr/>
        </p:nvSpPr>
        <p:spPr>
          <a:xfrm>
            <a:off x="3262694" y="1357738"/>
            <a:ext cx="2601620" cy="1077218"/>
          </a:xfrm>
          <a:prstGeom prst="rect">
            <a:avLst/>
          </a:prstGeom>
          <a:noFill/>
        </p:spPr>
        <p:txBody>
          <a:bodyPr wrap="square" rtlCol="0">
            <a:spAutoFit/>
          </a:bodyPr>
          <a:lstStyle/>
          <a:p>
            <a:r>
              <a:rPr lang="en-GB" sz="1600" dirty="0">
                <a:solidFill>
                  <a:srgbClr val="0070C0"/>
                </a:solidFill>
                <a:latin typeface="Calibri" panose="020F0502020204030204" pitchFamily="34" charset="0"/>
                <a:cs typeface="Calibri" panose="020F0502020204030204" pitchFamily="34" charset="0"/>
              </a:rPr>
              <a:t>PROCESO ESTRUCTURADO DE GESTIÓN DEL RIESGO DENTRO DE UN MARCO DE DESARROLLO</a:t>
            </a:r>
          </a:p>
        </p:txBody>
      </p:sp>
      <p:pic>
        <p:nvPicPr>
          <p:cNvPr id="27" name="Imagen 26" descr="Logotipo, Icono&#10;&#10;Descripción generada automáticamente">
            <a:extLst>
              <a:ext uri="{FF2B5EF4-FFF2-40B4-BE49-F238E27FC236}">
                <a16:creationId xmlns:a16="http://schemas.microsoft.com/office/drawing/2014/main" id="{5388E4D5-4681-5F7F-8124-9A68165F65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288977" y="3633458"/>
            <a:ext cx="489151" cy="489151"/>
          </a:xfrm>
          <a:prstGeom prst="rect">
            <a:avLst/>
          </a:prstGeom>
        </p:spPr>
      </p:pic>
      <p:sp>
        <p:nvSpPr>
          <p:cNvPr id="28" name="CuadroTexto 27">
            <a:extLst>
              <a:ext uri="{FF2B5EF4-FFF2-40B4-BE49-F238E27FC236}">
                <a16:creationId xmlns:a16="http://schemas.microsoft.com/office/drawing/2014/main" id="{05ED43BB-6890-29B1-9A3D-165B2DD9C0AB}"/>
              </a:ext>
            </a:extLst>
          </p:cNvPr>
          <p:cNvSpPr txBox="1"/>
          <p:nvPr/>
        </p:nvSpPr>
        <p:spPr>
          <a:xfrm>
            <a:off x="6144091" y="3669317"/>
            <a:ext cx="954107" cy="523220"/>
          </a:xfrm>
          <a:prstGeom prst="rect">
            <a:avLst/>
          </a:prstGeom>
          <a:noFill/>
        </p:spPr>
        <p:txBody>
          <a:bodyPr wrap="none" rtlCol="0">
            <a:spAutoFit/>
          </a:bodyPr>
          <a:lstStyle/>
          <a:p>
            <a:pPr algn="ctr"/>
            <a:r>
              <a:rPr lang="en-GB" sz="2800" b="1" dirty="0">
                <a:solidFill>
                  <a:schemeClr val="bg1"/>
                </a:solidFill>
                <a:latin typeface="Calibri" panose="020F0502020204030204" pitchFamily="34" charset="0"/>
                <a:cs typeface="Calibri" panose="020F0502020204030204" pitchFamily="34" charset="0"/>
              </a:rPr>
              <a:t>CS3D</a:t>
            </a:r>
          </a:p>
        </p:txBody>
      </p:sp>
      <p:pic>
        <p:nvPicPr>
          <p:cNvPr id="32" name="Imagen 31" descr="Icono&#10;&#10;Descripción generada automáticamente">
            <a:extLst>
              <a:ext uri="{FF2B5EF4-FFF2-40B4-BE49-F238E27FC236}">
                <a16:creationId xmlns:a16="http://schemas.microsoft.com/office/drawing/2014/main" id="{95448AA3-822A-D1AA-6788-BE198856EF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3803" y="4740878"/>
            <a:ext cx="738664" cy="738664"/>
          </a:xfrm>
          <a:prstGeom prst="rect">
            <a:avLst/>
          </a:prstGeom>
        </p:spPr>
      </p:pic>
      <p:pic>
        <p:nvPicPr>
          <p:cNvPr id="34" name="Imagen 33" descr="Forma&#10;&#10;Descripción generada automáticamente con confianza baja">
            <a:extLst>
              <a:ext uri="{FF2B5EF4-FFF2-40B4-BE49-F238E27FC236}">
                <a16:creationId xmlns:a16="http://schemas.microsoft.com/office/drawing/2014/main" id="{4DB65516-F446-1459-F7AF-C15247F925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372092" y="2253792"/>
            <a:ext cx="1002782" cy="1002782"/>
          </a:xfrm>
          <a:prstGeom prst="rect">
            <a:avLst/>
          </a:prstGeom>
        </p:spPr>
      </p:pic>
      <p:pic>
        <p:nvPicPr>
          <p:cNvPr id="36" name="Imagen 35" descr="Icono&#10;&#10;Descripción generada automáticamente">
            <a:extLst>
              <a:ext uri="{FF2B5EF4-FFF2-40B4-BE49-F238E27FC236}">
                <a16:creationId xmlns:a16="http://schemas.microsoft.com/office/drawing/2014/main" id="{6CF7693E-8D89-484E-C48B-B4A8FF181F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11821" y="5186437"/>
            <a:ext cx="684134" cy="684134"/>
          </a:xfrm>
          <a:prstGeom prst="rect">
            <a:avLst/>
          </a:prstGeom>
        </p:spPr>
      </p:pic>
      <p:pic>
        <p:nvPicPr>
          <p:cNvPr id="38" name="Imagen 37" descr="Icono&#10;&#10;Descripción generada automáticamente">
            <a:extLst>
              <a:ext uri="{FF2B5EF4-FFF2-40B4-BE49-F238E27FC236}">
                <a16:creationId xmlns:a16="http://schemas.microsoft.com/office/drawing/2014/main" id="{18B7758B-B52D-6B3E-862A-461EB81BBA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70843" y="2065707"/>
            <a:ext cx="957203" cy="957203"/>
          </a:xfrm>
          <a:prstGeom prst="rect">
            <a:avLst/>
          </a:prstGeom>
        </p:spPr>
      </p:pic>
    </p:spTree>
    <p:extLst>
      <p:ext uri="{BB962C8B-B14F-4D97-AF65-F5344CB8AC3E}">
        <p14:creationId xmlns:p14="http://schemas.microsoft.com/office/powerpoint/2010/main" val="254670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A7E437-4072-5338-173B-9EC6971B8DA7}"/>
              </a:ext>
            </a:extLst>
          </p:cNvPr>
          <p:cNvPicPr>
            <a:picLocks noChangeAspect="1"/>
          </p:cNvPicPr>
          <p:nvPr/>
        </p:nvPicPr>
        <p:blipFill>
          <a:blip r:embed="rId2"/>
          <a:stretch>
            <a:fillRect/>
          </a:stretch>
        </p:blipFill>
        <p:spPr>
          <a:xfrm>
            <a:off x="223018" y="430173"/>
            <a:ext cx="11745964" cy="5106113"/>
          </a:xfrm>
          <a:prstGeom prst="rect">
            <a:avLst/>
          </a:prstGeom>
        </p:spPr>
      </p:pic>
    </p:spTree>
    <p:extLst>
      <p:ext uri="{BB962C8B-B14F-4D97-AF65-F5344CB8AC3E}">
        <p14:creationId xmlns:p14="http://schemas.microsoft.com/office/powerpoint/2010/main" val="861959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FCEEF5A-F545-4482-F851-9F0C25605D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0"/>
            <a:ext cx="7813040" cy="3046240"/>
          </a:xfrm>
          <a:prstGeom prst="rect">
            <a:avLst/>
          </a:prstGeom>
        </p:spPr>
      </p:pic>
      <p:pic>
        <p:nvPicPr>
          <p:cNvPr id="5" name="Imagen 4">
            <a:extLst>
              <a:ext uri="{FF2B5EF4-FFF2-40B4-BE49-F238E27FC236}">
                <a16:creationId xmlns:a16="http://schemas.microsoft.com/office/drawing/2014/main" id="{F5BD1C02-B2CD-B1EB-0207-3DBFA2D95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817" y="3358213"/>
            <a:ext cx="2698656" cy="2602927"/>
          </a:xfrm>
          <a:prstGeom prst="rect">
            <a:avLst/>
          </a:prstGeom>
        </p:spPr>
      </p:pic>
      <p:pic>
        <p:nvPicPr>
          <p:cNvPr id="2" name="Imagen 1">
            <a:extLst>
              <a:ext uri="{FF2B5EF4-FFF2-40B4-BE49-F238E27FC236}">
                <a16:creationId xmlns:a16="http://schemas.microsoft.com/office/drawing/2014/main" id="{1A39A1F9-EF01-07C4-FCFF-102A53CB93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2814" y="3046240"/>
            <a:ext cx="5396960" cy="3451275"/>
          </a:xfrm>
          <a:prstGeom prst="rect">
            <a:avLst/>
          </a:prstGeom>
        </p:spPr>
      </p:pic>
    </p:spTree>
    <p:extLst>
      <p:ext uri="{BB962C8B-B14F-4D97-AF65-F5344CB8AC3E}">
        <p14:creationId xmlns:p14="http://schemas.microsoft.com/office/powerpoint/2010/main" val="1492089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A9D83F5-2A9C-D9F6-A72A-DA96358179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9560" y="491490"/>
            <a:ext cx="3828822" cy="2583651"/>
          </a:xfrm>
          <a:prstGeom prst="rect">
            <a:avLst/>
          </a:prstGeom>
        </p:spPr>
      </p:pic>
      <p:pic>
        <p:nvPicPr>
          <p:cNvPr id="7" name="Imagen 6">
            <a:extLst>
              <a:ext uri="{FF2B5EF4-FFF2-40B4-BE49-F238E27FC236}">
                <a16:creationId xmlns:a16="http://schemas.microsoft.com/office/drawing/2014/main" id="{B7729576-B909-D5F5-A805-363072B1DC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9560" y="3256068"/>
            <a:ext cx="3828822" cy="2649235"/>
          </a:xfrm>
          <a:prstGeom prst="rect">
            <a:avLst/>
          </a:prstGeom>
        </p:spPr>
      </p:pic>
      <p:pic>
        <p:nvPicPr>
          <p:cNvPr id="2" name="Imagen 1">
            <a:extLst>
              <a:ext uri="{FF2B5EF4-FFF2-40B4-BE49-F238E27FC236}">
                <a16:creationId xmlns:a16="http://schemas.microsoft.com/office/drawing/2014/main" id="{01FAD587-5E66-AE09-F7BB-30E76844C0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08" y="1066801"/>
            <a:ext cx="7612692" cy="4878664"/>
          </a:xfrm>
          <a:prstGeom prst="rect">
            <a:avLst/>
          </a:prstGeom>
        </p:spPr>
      </p:pic>
      <p:pic>
        <p:nvPicPr>
          <p:cNvPr id="4" name="Imagen 3">
            <a:extLst>
              <a:ext uri="{FF2B5EF4-FFF2-40B4-BE49-F238E27FC236}">
                <a16:creationId xmlns:a16="http://schemas.microsoft.com/office/drawing/2014/main" id="{D82842C8-07A8-5D7D-25A9-FEBD3FF9FF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2771" y="0"/>
            <a:ext cx="4135334" cy="945750"/>
          </a:xfrm>
          <a:prstGeom prst="rect">
            <a:avLst/>
          </a:prstGeom>
        </p:spPr>
      </p:pic>
    </p:spTree>
    <p:extLst>
      <p:ext uri="{BB962C8B-B14F-4D97-AF65-F5344CB8AC3E}">
        <p14:creationId xmlns:p14="http://schemas.microsoft.com/office/powerpoint/2010/main" val="3927890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DADE8C3-3A9C-531D-A186-B0440CD052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444"/>
            <a:ext cx="12192000" cy="6745111"/>
          </a:xfrm>
          <a:prstGeom prst="rect">
            <a:avLst/>
          </a:prstGeom>
        </p:spPr>
      </p:pic>
      <p:pic>
        <p:nvPicPr>
          <p:cNvPr id="5" name="Imagen 4">
            <a:extLst>
              <a:ext uri="{FF2B5EF4-FFF2-40B4-BE49-F238E27FC236}">
                <a16:creationId xmlns:a16="http://schemas.microsoft.com/office/drawing/2014/main" id="{3638374A-43BE-B43E-2875-C73E7251BE3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113386" y="2494737"/>
            <a:ext cx="3773814" cy="1868523"/>
          </a:xfrm>
          <a:prstGeom prst="rect">
            <a:avLst/>
          </a:prstGeom>
          <a:ln w="19050">
            <a:solidFill>
              <a:schemeClr val="bg1"/>
            </a:solid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341DC03F-892D-ACFE-9753-3448178AF5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3386" y="4704080"/>
            <a:ext cx="3773814" cy="1811785"/>
          </a:xfrm>
          <a:prstGeom prst="rect">
            <a:avLst/>
          </a:prstGeom>
          <a:ln w="19050">
            <a:solidFill>
              <a:schemeClr val="bg1"/>
            </a:solidFill>
          </a:ln>
          <a:effectLst>
            <a:outerShdw blurRad="292100" dist="139700" dir="2700000" algn="tl" rotWithShape="0">
              <a:srgbClr val="333333">
                <a:alpha val="65000"/>
              </a:srgbClr>
            </a:outerShdw>
          </a:effectLst>
        </p:spPr>
      </p:pic>
      <p:sp>
        <p:nvSpPr>
          <p:cNvPr id="2" name="CuadroTexto 1">
            <a:extLst>
              <a:ext uri="{FF2B5EF4-FFF2-40B4-BE49-F238E27FC236}">
                <a16:creationId xmlns:a16="http://schemas.microsoft.com/office/drawing/2014/main" id="{AD25CF96-E186-1CC1-0E26-52067C583481}"/>
              </a:ext>
            </a:extLst>
          </p:cNvPr>
          <p:cNvSpPr txBox="1"/>
          <p:nvPr/>
        </p:nvSpPr>
        <p:spPr>
          <a:xfrm>
            <a:off x="474785" y="342135"/>
            <a:ext cx="11473961" cy="646331"/>
          </a:xfrm>
          <a:prstGeom prst="rect">
            <a:avLst/>
          </a:prstGeom>
          <a:noFill/>
        </p:spPr>
        <p:txBody>
          <a:bodyPr wrap="square" rtlCol="0">
            <a:spAutoFit/>
          </a:bodyPr>
          <a:lstStyle/>
          <a:p>
            <a:r>
              <a:rPr lang="es-ES" dirty="0"/>
              <a:t>INVERTIMOS EN EL FUTURO DE ALCALA LA REAL APOSTANDO POR NUEVOS ESPACIOS LOGISTICOS Y DE APARCAMIENTOS SEGUROS</a:t>
            </a:r>
          </a:p>
        </p:txBody>
      </p:sp>
    </p:spTree>
    <p:extLst>
      <p:ext uri="{BB962C8B-B14F-4D97-AF65-F5344CB8AC3E}">
        <p14:creationId xmlns:p14="http://schemas.microsoft.com/office/powerpoint/2010/main" val="370105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55F682F-35B6-6309-64D2-C9555B0F53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2230" y="3892062"/>
            <a:ext cx="7310254" cy="2786497"/>
          </a:xfrm>
          <a:prstGeom prst="rect">
            <a:avLst/>
          </a:prstGeom>
        </p:spPr>
      </p:pic>
      <p:pic>
        <p:nvPicPr>
          <p:cNvPr id="3" name="Imagen 2">
            <a:extLst>
              <a:ext uri="{FF2B5EF4-FFF2-40B4-BE49-F238E27FC236}">
                <a16:creationId xmlns:a16="http://schemas.microsoft.com/office/drawing/2014/main" id="{B9B13662-85EC-2D74-1F8C-40467603AE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7152" y="179441"/>
            <a:ext cx="7310254" cy="3854677"/>
          </a:xfrm>
          <a:prstGeom prst="rect">
            <a:avLst/>
          </a:prstGeom>
        </p:spPr>
      </p:pic>
    </p:spTree>
    <p:extLst>
      <p:ext uri="{BB962C8B-B14F-4D97-AF65-F5344CB8AC3E}">
        <p14:creationId xmlns:p14="http://schemas.microsoft.com/office/powerpoint/2010/main" val="750986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8E11F06-7122-C6FE-269A-C37B95324937}"/>
              </a:ext>
            </a:extLst>
          </p:cNvPr>
          <p:cNvSpPr txBox="1"/>
          <p:nvPr/>
        </p:nvSpPr>
        <p:spPr>
          <a:xfrm>
            <a:off x="10363200" y="5791201"/>
            <a:ext cx="1328312" cy="338554"/>
          </a:xfrm>
          <a:prstGeom prst="rect">
            <a:avLst/>
          </a:prstGeom>
          <a:noFill/>
        </p:spPr>
        <p:txBody>
          <a:bodyPr wrap="none" rtlCol="0">
            <a:spAutoFit/>
          </a:bodyPr>
          <a:lstStyle/>
          <a:p>
            <a:r>
              <a:rPr lang="es-ES" sz="1600" dirty="0">
                <a:solidFill>
                  <a:schemeClr val="bg1">
                    <a:lumMod val="65000"/>
                  </a:schemeClr>
                </a:solidFill>
              </a:rPr>
              <a:t>Fuente KPMG</a:t>
            </a:r>
          </a:p>
        </p:txBody>
      </p:sp>
      <p:pic>
        <p:nvPicPr>
          <p:cNvPr id="2" name="Imagen 1">
            <a:extLst>
              <a:ext uri="{FF2B5EF4-FFF2-40B4-BE49-F238E27FC236}">
                <a16:creationId xmlns:a16="http://schemas.microsoft.com/office/drawing/2014/main" id="{A34D637E-A2E3-8916-821D-314D65F1CD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260" y="164752"/>
            <a:ext cx="10629900" cy="5979319"/>
          </a:xfrm>
          <a:prstGeom prst="rect">
            <a:avLst/>
          </a:prstGeom>
        </p:spPr>
      </p:pic>
    </p:spTree>
    <p:extLst>
      <p:ext uri="{BB962C8B-B14F-4D97-AF65-F5344CB8AC3E}">
        <p14:creationId xmlns:p14="http://schemas.microsoft.com/office/powerpoint/2010/main" val="199877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B80CA15-AE03-A385-8FE2-DCBEE96A2D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0545" y="1414773"/>
            <a:ext cx="7989455" cy="4596498"/>
          </a:xfrm>
          <a:prstGeom prst="rect">
            <a:avLst/>
          </a:prstGeom>
          <a:ln>
            <a:noFill/>
          </a:ln>
          <a:effectLst>
            <a:softEdge rad="112500"/>
          </a:effectLst>
        </p:spPr>
      </p:pic>
      <p:sp>
        <p:nvSpPr>
          <p:cNvPr id="3" name="CuadroTexto 2">
            <a:extLst>
              <a:ext uri="{FF2B5EF4-FFF2-40B4-BE49-F238E27FC236}">
                <a16:creationId xmlns:a16="http://schemas.microsoft.com/office/drawing/2014/main" id="{B186A045-57A4-C725-4A7F-1B047D47C17C}"/>
              </a:ext>
            </a:extLst>
          </p:cNvPr>
          <p:cNvSpPr txBox="1"/>
          <p:nvPr/>
        </p:nvSpPr>
        <p:spPr>
          <a:xfrm>
            <a:off x="1285211" y="358045"/>
            <a:ext cx="10358926" cy="523220"/>
          </a:xfrm>
          <a:prstGeom prst="rect">
            <a:avLst/>
          </a:prstGeom>
          <a:noFill/>
        </p:spPr>
        <p:txBody>
          <a:bodyPr wrap="none" rtlCol="0">
            <a:spAutoFit/>
          </a:bodyPr>
          <a:lstStyle/>
          <a:p>
            <a:r>
              <a:rPr lang="es-ES" sz="2800" dirty="0">
                <a:solidFill>
                  <a:srgbClr val="0070C0"/>
                </a:solidFill>
                <a:latin typeface="Arial Narrow" panose="020B0606020202030204" pitchFamily="34" charset="0"/>
              </a:rPr>
              <a:t>El transporte por carretera es la espina dorsal de la logística y de la economía</a:t>
            </a:r>
          </a:p>
        </p:txBody>
      </p:sp>
    </p:spTree>
    <p:extLst>
      <p:ext uri="{BB962C8B-B14F-4D97-AF65-F5344CB8AC3E}">
        <p14:creationId xmlns:p14="http://schemas.microsoft.com/office/powerpoint/2010/main" val="292875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EFG1e0XGuBropJMezhfCg"/>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e8eff6-1462-4d48-a1e2-fcd0f35f642d">
      <Terms xmlns="http://schemas.microsoft.com/office/infopath/2007/PartnerControls"/>
    </lcf76f155ced4ddcb4097134ff3c332f>
    <TaxCatchAll xmlns="0e189843-fe5a-4d95-b3bd-244e4e59d5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3EC4642306F8D4EA49372122BC73D6F" ma:contentTypeVersion="18" ma:contentTypeDescription="Crear nuevo documento." ma:contentTypeScope="" ma:versionID="6c068b32c019398535a055721ac7e695">
  <xsd:schema xmlns:xsd="http://www.w3.org/2001/XMLSchema" xmlns:xs="http://www.w3.org/2001/XMLSchema" xmlns:p="http://schemas.microsoft.com/office/2006/metadata/properties" xmlns:ns2="7ce8eff6-1462-4d48-a1e2-fcd0f35f642d" xmlns:ns3="0e189843-fe5a-4d95-b3bd-244e4e59d5c4" targetNamespace="http://schemas.microsoft.com/office/2006/metadata/properties" ma:root="true" ma:fieldsID="697a72d0b82e2782ee99a322b9f24f17" ns2:_="" ns3:_="">
    <xsd:import namespace="7ce8eff6-1462-4d48-a1e2-fcd0f35f642d"/>
    <xsd:import namespace="0e189843-fe5a-4d95-b3bd-244e4e59d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8eff6-1462-4d48-a1e2-fcd0f35f6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Etiquetas de imagen" ma:readOnly="false" ma:fieldId="{5cf76f15-5ced-4ddc-b409-7134ff3c332f}" ma:taxonomyMulti="true" ma:sspId="3dbb1505-5b5d-4a3e-9d1d-73879b76b8b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189843-fe5a-4d95-b3bd-244e4e59d5c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949291f-da1a-4f7b-b1dd-44dc96a53119}" ma:internalName="TaxCatchAll" ma:showField="CatchAllData" ma:web="0e189843-fe5a-4d95-b3bd-244e4e59d5c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6209D5-868D-4A9C-BA05-82FE07FBFF1B}">
  <ds:schemaRefs>
    <ds:schemaRef ds:uri="http://schemas.microsoft.com/office/2006/metadata/properties"/>
    <ds:schemaRef ds:uri="http://schemas.microsoft.com/office/infopath/2007/PartnerControls"/>
    <ds:schemaRef ds:uri="7ce8eff6-1462-4d48-a1e2-fcd0f35f642d"/>
    <ds:schemaRef ds:uri="0e189843-fe5a-4d95-b3bd-244e4e59d5c4"/>
  </ds:schemaRefs>
</ds:datastoreItem>
</file>

<file path=customXml/itemProps2.xml><?xml version="1.0" encoding="utf-8"?>
<ds:datastoreItem xmlns:ds="http://schemas.openxmlformats.org/officeDocument/2006/customXml" ds:itemID="{28AAF14C-3B0F-4DCB-B993-00A5DBCD4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8eff6-1462-4d48-a1e2-fcd0f35f642d"/>
    <ds:schemaRef ds:uri="0e189843-fe5a-4d95-b3bd-244e4e59d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03FC05-FB16-49A7-8E33-3FDA0B5B11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5385</TotalTime>
  <Words>2058</Words>
  <Application>Microsoft Office PowerPoint</Application>
  <PresentationFormat>Panorámica</PresentationFormat>
  <Paragraphs>151</Paragraphs>
  <Slides>39</Slides>
  <Notes>12</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53" baseType="lpstr">
      <vt:lpstr>Agency FB</vt:lpstr>
      <vt:lpstr>-apple-system</vt:lpstr>
      <vt:lpstr>Arial</vt:lpstr>
      <vt:lpstr>Arial Narrow</vt:lpstr>
      <vt:lpstr>Calibri</vt:lpstr>
      <vt:lpstr>Calibri Light</vt:lpstr>
      <vt:lpstr>Cambria</vt:lpstr>
      <vt:lpstr>Corbel</vt:lpstr>
      <vt:lpstr>Exo 2</vt:lpstr>
      <vt:lpstr>Exo 2 Regular</vt:lpstr>
      <vt:lpstr>Oswald Bold</vt:lpstr>
      <vt:lpstr>Wingdings</vt:lpstr>
      <vt:lpstr>Tema de Office</vt:lpstr>
      <vt:lpstr>think-cell Slide</vt:lpstr>
      <vt:lpstr>II Congreso Internacional 'Economía Circular y Plástico'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Tanto el transporte de mercancías como el de pasajeros, se ven fuertemente afectados por las principales tendencias que crean una necesidad adicional de una asociacionismo fuerte e influyente para la industria del transporte por carretera</vt:lpstr>
      <vt:lpstr>Presentación de PowerPoint</vt:lpstr>
      <vt:lpstr>Un transporte sostenible </vt:lpstr>
      <vt:lpstr>Presentación de PowerPoint</vt:lpstr>
      <vt:lpstr>Presentación de PowerPoint</vt:lpstr>
      <vt:lpstr>Presentación de PowerPoint</vt:lpstr>
      <vt:lpstr>Presentación de PowerPoint</vt:lpstr>
      <vt:lpstr>Evolución precios transporte europeos</vt:lpstr>
      <vt:lpstr>Presentación de PowerPoint</vt:lpstr>
      <vt:lpstr>Presentación de PowerPoint</vt:lpstr>
      <vt:lpstr>Presentación de PowerPoint</vt:lpstr>
      <vt:lpstr>Presentación de PowerPoint</vt:lpstr>
      <vt:lpstr>Presentación de PowerPoint</vt:lpstr>
      <vt:lpstr>Distribución de las emisiones de Gases de Efecto Invernadero</vt:lpstr>
      <vt:lpstr>Presentación de PowerPoint</vt:lpstr>
      <vt:lpstr>¿Hemos estado quietos?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 de Microsoft Office</dc:creator>
  <cp:lastModifiedBy>Desarrollo económico</cp:lastModifiedBy>
  <cp:revision>26</cp:revision>
  <cp:lastPrinted>2020-10-02T06:47:54Z</cp:lastPrinted>
  <dcterms:created xsi:type="dcterms:W3CDTF">2017-03-22T08:37:56Z</dcterms:created>
  <dcterms:modified xsi:type="dcterms:W3CDTF">2025-09-17T05:31:25Z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0x01010013EC4642306F8D4EA49372122BC73D6F</vt:lpwstr>
  </property>
  <property fmtid="{D5CDD505-2E9C-101B-9397-08002B2CF9AE}" pid="3" name="Order">
    <vt:r8>652500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y fmtid="{D5CDD505-2E9C-101B-9397-08002B2CF9AE}" pid="7" name="_AdHocReviewCycleID">
    <vt:i4>-2125471838</vt:i4>
  </property>
  <property fmtid="{D5CDD505-2E9C-101B-9397-08002B2CF9AE}" pid="8" name="_NewReviewCycle">
    <vt:lpwstr/>
  </property>
  <property fmtid="{D5CDD505-2E9C-101B-9397-08002B2CF9AE}" pid="9" name="_EmailSubject">
    <vt:lpwstr>SUBIR UNA PONENCIA EN I CONGRESO PLASTICO</vt:lpwstr>
  </property>
  <property fmtid="{D5CDD505-2E9C-101B-9397-08002B2CF9AE}" pid="10" name="_AuthorEmail">
    <vt:lpwstr>francisco.rios@alcalalareal.es</vt:lpwstr>
  </property>
  <property fmtid="{D5CDD505-2E9C-101B-9397-08002B2CF9AE}" pid="11" name="_AuthorEmailDisplayName">
    <vt:lpwstr>Francisco Rios</vt:lpwstr>
  </property>
</Properties>
</file>